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ontserrat Bold" charset="1" panose="00000800000000000000"/>
      <p:regular r:id="rId23"/>
    </p:embeddedFont>
    <p:embeddedFont>
      <p:font typeface="Montserrat" charset="1" panose="00000500000000000000"/>
      <p:regular r:id="rId24"/>
    </p:embeddedFont>
    <p:embeddedFont>
      <p:font typeface="Georgia Bold" charset="1" panose="02040802050405020203"/>
      <p:regular r:id="rId25"/>
    </p:embeddedFont>
    <p:embeddedFont>
      <p:font typeface="Georgia" charset="1" panose="02040502050405020303"/>
      <p:regular r:id="rId26"/>
    </p:embeddedFont>
    <p:embeddedFont>
      <p:font typeface="Tomorrow" charset="1" panose="00000000000000000000"/>
      <p:regular r:id="rId27"/>
    </p:embeddedFont>
    <p:embeddedFont>
      <p:font typeface="Arial MT Pro" charset="1" panose="020B0502020202020204"/>
      <p:regular r:id="rId28"/>
    </p:embeddedFont>
    <p:embeddedFont>
      <p:font typeface="Arial MT Pro Bold" charset="1" panose="020B0802020202020204"/>
      <p:regular r:id="rId29"/>
    </p:embeddedFont>
    <p:embeddedFont>
      <p:font typeface="Bebas Neue Cyrillic" charset="1" panose="02000506000000020004"/>
      <p:regular r:id="rId30"/>
    </p:embeddedFont>
    <p:embeddedFont>
      <p:font typeface="Open Sans Bold" charset="1" panose="00000000000000000000"/>
      <p:regular r:id="rId31"/>
    </p:embeddedFont>
    <p:embeddedFont>
      <p:font typeface="Arial MT Pro Bold Italics" charset="1" panose="020B0802020202090204"/>
      <p:regular r:id="rId32"/>
    </p:embeddedFont>
    <p:embeddedFont>
      <p:font typeface="Tomorrow Bold" charset="1" panose="00000000000000000000"/>
      <p:regular r:id="rId33"/>
    </p:embeddedFont>
    <p:embeddedFont>
      <p:font typeface="Proxima Nova Bold" charset="1" panose="02000506030000020004"/>
      <p:regular r:id="rId34"/>
    </p:embeddedFont>
    <p:embeddedFont>
      <p:font typeface="Proxima Nova" charset="1" panose="02000506030000020004"/>
      <p:regular r:id="rId35"/>
    </p:embeddedFont>
    <p:embeddedFont>
      <p:font typeface="Sarpanch Ultra-Bold" charset="1" panose="000009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541165" y="8352550"/>
            <a:ext cx="5280091" cy="717442"/>
            <a:chOff x="0" y="0"/>
            <a:chExt cx="7040122" cy="956590"/>
          </a:xfrm>
        </p:grpSpPr>
        <p:grpSp>
          <p:nvGrpSpPr>
            <p:cNvPr name="Group 4" id="4"/>
            <p:cNvGrpSpPr/>
            <p:nvPr/>
          </p:nvGrpSpPr>
          <p:grpSpPr>
            <a:xfrm rot="0">
              <a:off x="1284229" y="0"/>
              <a:ext cx="4471665" cy="956590"/>
              <a:chOff x="0" y="0"/>
              <a:chExt cx="1899754" cy="406400"/>
            </a:xfrm>
          </p:grpSpPr>
          <p:sp>
            <p:nvSpPr>
              <p:cNvPr name="Freeform 5" id="5"/>
              <p:cNvSpPr/>
              <p:nvPr/>
            </p:nvSpPr>
            <p:spPr>
              <a:xfrm flipH="false" flipV="false" rot="0">
                <a:off x="0" y="0"/>
                <a:ext cx="1899754" cy="406400"/>
              </a:xfrm>
              <a:custGeom>
                <a:avLst/>
                <a:gdLst/>
                <a:ahLst/>
                <a:cxnLst/>
                <a:rect r="r" b="b" t="t" l="l"/>
                <a:pathLst>
                  <a:path h="406400" w="1899754">
                    <a:moveTo>
                      <a:pt x="1696554" y="0"/>
                    </a:moveTo>
                    <a:cubicBezTo>
                      <a:pt x="1808778" y="0"/>
                      <a:pt x="1899754" y="90976"/>
                      <a:pt x="1899754" y="203200"/>
                    </a:cubicBezTo>
                    <a:cubicBezTo>
                      <a:pt x="1899754" y="315424"/>
                      <a:pt x="1808778" y="406400"/>
                      <a:pt x="1696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name="TextBox 6" id="6"/>
              <p:cNvSpPr txBox="true"/>
              <p:nvPr/>
            </p:nvSpPr>
            <p:spPr>
              <a:xfrm>
                <a:off x="0" y="-38100"/>
                <a:ext cx="1899754" cy="4445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0" y="283138"/>
              <a:ext cx="7040122" cy="39624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Montserrat Bold"/>
                  <a:ea typeface="Montserrat Bold"/>
                  <a:cs typeface="Montserrat Bold"/>
                  <a:sym typeface="Montserrat Bold"/>
                </a:rPr>
                <a:t>El Ferchouni Soukayna</a:t>
              </a:r>
            </a:p>
          </p:txBody>
        </p:sp>
      </p:grpSp>
      <p:grpSp>
        <p:nvGrpSpPr>
          <p:cNvPr name="Group 8" id="8"/>
          <p:cNvGrpSpPr/>
          <p:nvPr/>
        </p:nvGrpSpPr>
        <p:grpSpPr>
          <a:xfrm rot="0">
            <a:off x="349525" y="9258300"/>
            <a:ext cx="5280091" cy="717442"/>
            <a:chOff x="0" y="0"/>
            <a:chExt cx="7040122" cy="956590"/>
          </a:xfrm>
        </p:grpSpPr>
        <p:grpSp>
          <p:nvGrpSpPr>
            <p:cNvPr name="Group 9" id="9"/>
            <p:cNvGrpSpPr/>
            <p:nvPr/>
          </p:nvGrpSpPr>
          <p:grpSpPr>
            <a:xfrm rot="0">
              <a:off x="1584348" y="0"/>
              <a:ext cx="4471665" cy="956590"/>
              <a:chOff x="0" y="0"/>
              <a:chExt cx="1899754" cy="406400"/>
            </a:xfrm>
          </p:grpSpPr>
          <p:sp>
            <p:nvSpPr>
              <p:cNvPr name="Freeform 10" id="10"/>
              <p:cNvSpPr/>
              <p:nvPr/>
            </p:nvSpPr>
            <p:spPr>
              <a:xfrm flipH="false" flipV="false" rot="0">
                <a:off x="0" y="0"/>
                <a:ext cx="1899754" cy="406400"/>
              </a:xfrm>
              <a:custGeom>
                <a:avLst/>
                <a:gdLst/>
                <a:ahLst/>
                <a:cxnLst/>
                <a:rect r="r" b="b" t="t" l="l"/>
                <a:pathLst>
                  <a:path h="406400" w="1899754">
                    <a:moveTo>
                      <a:pt x="1696554" y="0"/>
                    </a:moveTo>
                    <a:cubicBezTo>
                      <a:pt x="1808778" y="0"/>
                      <a:pt x="1899754" y="90976"/>
                      <a:pt x="1899754" y="203200"/>
                    </a:cubicBezTo>
                    <a:cubicBezTo>
                      <a:pt x="1899754" y="315424"/>
                      <a:pt x="1808778" y="406400"/>
                      <a:pt x="1696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name="TextBox 11" id="11"/>
              <p:cNvSpPr txBox="true"/>
              <p:nvPr/>
            </p:nvSpPr>
            <p:spPr>
              <a:xfrm>
                <a:off x="0" y="-38100"/>
                <a:ext cx="1899754" cy="4445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0" y="283138"/>
              <a:ext cx="7040122" cy="418254"/>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Montserrat Bold"/>
                  <a:ea typeface="Montserrat Bold"/>
                  <a:cs typeface="Montserrat Bold"/>
                  <a:sym typeface="Montserrat Bold"/>
                </a:rPr>
                <a:t>El m’rabet Saida</a:t>
              </a:r>
            </a:p>
          </p:txBody>
        </p:sp>
      </p:grpSp>
      <p:sp>
        <p:nvSpPr>
          <p:cNvPr name="Freeform 13" id="13"/>
          <p:cNvSpPr/>
          <p:nvPr/>
        </p:nvSpPr>
        <p:spPr>
          <a:xfrm flipH="false" flipV="false" rot="0">
            <a:off x="-1536501" y="8352550"/>
            <a:ext cx="4526072" cy="2528943"/>
          </a:xfrm>
          <a:custGeom>
            <a:avLst/>
            <a:gdLst/>
            <a:ahLst/>
            <a:cxnLst/>
            <a:rect r="r" b="b" t="t" l="l"/>
            <a:pathLst>
              <a:path h="2528943" w="4526072">
                <a:moveTo>
                  <a:pt x="0" y="0"/>
                </a:moveTo>
                <a:lnTo>
                  <a:pt x="4526071" y="0"/>
                </a:lnTo>
                <a:lnTo>
                  <a:pt x="4526071" y="2528942"/>
                </a:lnTo>
                <a:lnTo>
                  <a:pt x="0" y="2528942"/>
                </a:lnTo>
                <a:lnTo>
                  <a:pt x="0" y="0"/>
                </a:lnTo>
                <a:close/>
              </a:path>
            </a:pathLst>
          </a:custGeom>
          <a:blipFill>
            <a:blip r:embed="rId3"/>
            <a:stretch>
              <a:fillRect l="0" t="0" r="0" b="0"/>
            </a:stretch>
          </a:blipFill>
        </p:spPr>
      </p:sp>
      <p:grpSp>
        <p:nvGrpSpPr>
          <p:cNvPr name="Group 14" id="14"/>
          <p:cNvGrpSpPr/>
          <p:nvPr/>
        </p:nvGrpSpPr>
        <p:grpSpPr>
          <a:xfrm rot="0">
            <a:off x="3821749" y="4650432"/>
            <a:ext cx="10644501" cy="1810869"/>
            <a:chOff x="0" y="0"/>
            <a:chExt cx="3936022" cy="669606"/>
          </a:xfrm>
        </p:grpSpPr>
        <p:sp>
          <p:nvSpPr>
            <p:cNvPr name="Freeform 15" id="15"/>
            <p:cNvSpPr/>
            <p:nvPr/>
          </p:nvSpPr>
          <p:spPr>
            <a:xfrm flipH="false" flipV="false" rot="0">
              <a:off x="0" y="0"/>
              <a:ext cx="3936022" cy="669606"/>
            </a:xfrm>
            <a:custGeom>
              <a:avLst/>
              <a:gdLst/>
              <a:ahLst/>
              <a:cxnLst/>
              <a:rect r="r" b="b" t="t" l="l"/>
              <a:pathLst>
                <a:path h="669606" w="3936022">
                  <a:moveTo>
                    <a:pt x="3732822" y="0"/>
                  </a:moveTo>
                  <a:cubicBezTo>
                    <a:pt x="3845046" y="0"/>
                    <a:pt x="3936022" y="149896"/>
                    <a:pt x="3936022" y="334803"/>
                  </a:cubicBezTo>
                  <a:cubicBezTo>
                    <a:pt x="3936022" y="519709"/>
                    <a:pt x="3845046" y="669606"/>
                    <a:pt x="3732822" y="669606"/>
                  </a:cubicBezTo>
                  <a:lnTo>
                    <a:pt x="203200" y="669606"/>
                  </a:lnTo>
                  <a:cubicBezTo>
                    <a:pt x="90976" y="669606"/>
                    <a:pt x="0" y="519709"/>
                    <a:pt x="0" y="334803"/>
                  </a:cubicBezTo>
                  <a:cubicBezTo>
                    <a:pt x="0" y="149896"/>
                    <a:pt x="90976" y="0"/>
                    <a:pt x="203200" y="0"/>
                  </a:cubicBezTo>
                  <a:close/>
                </a:path>
              </a:pathLst>
            </a:custGeom>
            <a:solidFill>
              <a:srgbClr val="000000">
                <a:alpha val="0"/>
              </a:srgbClr>
            </a:solidFill>
            <a:ln w="9525" cap="sq">
              <a:solidFill>
                <a:srgbClr val="FFFFFF"/>
              </a:solidFill>
              <a:prstDash val="solid"/>
              <a:miter/>
            </a:ln>
          </p:spPr>
        </p:sp>
        <p:sp>
          <p:nvSpPr>
            <p:cNvPr name="TextBox 16" id="16"/>
            <p:cNvSpPr txBox="true"/>
            <p:nvPr/>
          </p:nvSpPr>
          <p:spPr>
            <a:xfrm>
              <a:off x="0" y="-38100"/>
              <a:ext cx="3936022" cy="707706"/>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979209" y="8899579"/>
            <a:ext cx="5280091" cy="717442"/>
            <a:chOff x="0" y="0"/>
            <a:chExt cx="7040122" cy="956590"/>
          </a:xfrm>
        </p:grpSpPr>
        <p:grpSp>
          <p:nvGrpSpPr>
            <p:cNvPr name="Group 18" id="18"/>
            <p:cNvGrpSpPr/>
            <p:nvPr/>
          </p:nvGrpSpPr>
          <p:grpSpPr>
            <a:xfrm rot="0">
              <a:off x="1584348" y="0"/>
              <a:ext cx="4471665" cy="956590"/>
              <a:chOff x="0" y="0"/>
              <a:chExt cx="1899754" cy="406400"/>
            </a:xfrm>
          </p:grpSpPr>
          <p:sp>
            <p:nvSpPr>
              <p:cNvPr name="Freeform 19" id="19"/>
              <p:cNvSpPr/>
              <p:nvPr/>
            </p:nvSpPr>
            <p:spPr>
              <a:xfrm flipH="false" flipV="false" rot="0">
                <a:off x="0" y="0"/>
                <a:ext cx="1899754" cy="406400"/>
              </a:xfrm>
              <a:custGeom>
                <a:avLst/>
                <a:gdLst/>
                <a:ahLst/>
                <a:cxnLst/>
                <a:rect r="r" b="b" t="t" l="l"/>
                <a:pathLst>
                  <a:path h="406400" w="1899754">
                    <a:moveTo>
                      <a:pt x="1696554" y="0"/>
                    </a:moveTo>
                    <a:cubicBezTo>
                      <a:pt x="1808778" y="0"/>
                      <a:pt x="1899754" y="90976"/>
                      <a:pt x="1899754" y="203200"/>
                    </a:cubicBezTo>
                    <a:cubicBezTo>
                      <a:pt x="1899754" y="315424"/>
                      <a:pt x="1808778" y="406400"/>
                      <a:pt x="1696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name="TextBox 20" id="20"/>
              <p:cNvSpPr txBox="true"/>
              <p:nvPr/>
            </p:nvSpPr>
            <p:spPr>
              <a:xfrm>
                <a:off x="0" y="-38100"/>
                <a:ext cx="1899754" cy="444500"/>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0" y="283138"/>
              <a:ext cx="7040122" cy="418254"/>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Montserrat Bold"/>
                  <a:ea typeface="Montserrat Bold"/>
                  <a:cs typeface="Montserrat Bold"/>
                  <a:sym typeface="Montserrat Bold"/>
                </a:rPr>
                <a:t>M.Hassan Badir</a:t>
              </a:r>
            </a:p>
          </p:txBody>
        </p:sp>
      </p:grpSp>
      <p:grpSp>
        <p:nvGrpSpPr>
          <p:cNvPr name="Group 22" id="22"/>
          <p:cNvGrpSpPr/>
          <p:nvPr/>
        </p:nvGrpSpPr>
        <p:grpSpPr>
          <a:xfrm rot="0">
            <a:off x="6327778" y="9258300"/>
            <a:ext cx="5280091" cy="717442"/>
            <a:chOff x="0" y="0"/>
            <a:chExt cx="7040122" cy="956590"/>
          </a:xfrm>
        </p:grpSpPr>
        <p:grpSp>
          <p:nvGrpSpPr>
            <p:cNvPr name="Group 23" id="23"/>
            <p:cNvGrpSpPr/>
            <p:nvPr/>
          </p:nvGrpSpPr>
          <p:grpSpPr>
            <a:xfrm rot="0">
              <a:off x="1584348" y="0"/>
              <a:ext cx="4471665" cy="956590"/>
              <a:chOff x="0" y="0"/>
              <a:chExt cx="1899754" cy="406400"/>
            </a:xfrm>
          </p:grpSpPr>
          <p:sp>
            <p:nvSpPr>
              <p:cNvPr name="Freeform 24" id="24"/>
              <p:cNvSpPr/>
              <p:nvPr/>
            </p:nvSpPr>
            <p:spPr>
              <a:xfrm flipH="false" flipV="false" rot="0">
                <a:off x="0" y="0"/>
                <a:ext cx="1899754" cy="406400"/>
              </a:xfrm>
              <a:custGeom>
                <a:avLst/>
                <a:gdLst/>
                <a:ahLst/>
                <a:cxnLst/>
                <a:rect r="r" b="b" t="t" l="l"/>
                <a:pathLst>
                  <a:path h="406400" w="1899754">
                    <a:moveTo>
                      <a:pt x="1696554" y="0"/>
                    </a:moveTo>
                    <a:cubicBezTo>
                      <a:pt x="1808778" y="0"/>
                      <a:pt x="1899754" y="90976"/>
                      <a:pt x="1899754" y="203200"/>
                    </a:cubicBezTo>
                    <a:cubicBezTo>
                      <a:pt x="1899754" y="315424"/>
                      <a:pt x="1808778" y="406400"/>
                      <a:pt x="1696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0" y="-38100"/>
                <a:ext cx="1899754" cy="444500"/>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0" y="283138"/>
              <a:ext cx="7040122" cy="418254"/>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Montserrat Bold"/>
                  <a:ea typeface="Montserrat Bold"/>
                  <a:cs typeface="Montserrat Bold"/>
                  <a:sym typeface="Montserrat Bold"/>
                </a:rPr>
                <a:t>2025–2026</a:t>
              </a:r>
            </a:p>
          </p:txBody>
        </p:sp>
      </p:grpSp>
      <p:sp>
        <p:nvSpPr>
          <p:cNvPr name="TextBox 27" id="27"/>
          <p:cNvSpPr txBox="true"/>
          <p:nvPr/>
        </p:nvSpPr>
        <p:spPr>
          <a:xfrm rot="0">
            <a:off x="3679649" y="5003416"/>
            <a:ext cx="10939606" cy="10477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Montserrat"/>
                <a:ea typeface="Montserrat"/>
                <a:cs typeface="Montserrat"/>
                <a:sym typeface="Montserrat"/>
              </a:rPr>
              <a:t>Pipeline Big Data pour l’ingestion, le traitement et l’analyse temps réel</a:t>
            </a:r>
          </a:p>
        </p:txBody>
      </p:sp>
      <p:sp>
        <p:nvSpPr>
          <p:cNvPr name="TextBox 28" id="28"/>
          <p:cNvSpPr txBox="true"/>
          <p:nvPr/>
        </p:nvSpPr>
        <p:spPr>
          <a:xfrm rot="0">
            <a:off x="1389860" y="1589733"/>
            <a:ext cx="15155928" cy="3060699"/>
          </a:xfrm>
          <a:prstGeom prst="rect">
            <a:avLst/>
          </a:prstGeom>
        </p:spPr>
        <p:txBody>
          <a:bodyPr anchor="t" rtlCol="false" tIns="0" lIns="0" bIns="0" rIns="0">
            <a:spAutoFit/>
          </a:bodyPr>
          <a:lstStyle/>
          <a:p>
            <a:pPr algn="ctr">
              <a:lnSpc>
                <a:spcPts val="7699"/>
              </a:lnSpc>
            </a:pPr>
            <a:r>
              <a:rPr lang="en-US" b="true" sz="9999" spc="-159">
                <a:solidFill>
                  <a:srgbClr val="FFFFFF"/>
                </a:solidFill>
                <a:latin typeface="Georgia Bold"/>
                <a:ea typeface="Georgia Bold"/>
                <a:cs typeface="Georgia Bold"/>
                <a:sym typeface="Georgia Bold"/>
              </a:rPr>
              <a:t>Système de surveillance météo IoT en temps réel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99330" y="7082729"/>
            <a:ext cx="6304504" cy="3522642"/>
          </a:xfrm>
          <a:custGeom>
            <a:avLst/>
            <a:gdLst/>
            <a:ahLst/>
            <a:cxnLst/>
            <a:rect r="r" b="b" t="t" l="l"/>
            <a:pathLst>
              <a:path h="3522642" w="6304504">
                <a:moveTo>
                  <a:pt x="0" y="0"/>
                </a:moveTo>
                <a:lnTo>
                  <a:pt x="6304504" y="0"/>
                </a:lnTo>
                <a:lnTo>
                  <a:pt x="6304504" y="3522642"/>
                </a:lnTo>
                <a:lnTo>
                  <a:pt x="0" y="3522642"/>
                </a:lnTo>
                <a:lnTo>
                  <a:pt x="0" y="0"/>
                </a:lnTo>
                <a:close/>
              </a:path>
            </a:pathLst>
          </a:custGeom>
          <a:blipFill>
            <a:blip r:embed="rId3"/>
            <a:stretch>
              <a:fillRect l="0" t="0" r="0" b="0"/>
            </a:stretch>
          </a:blipFill>
        </p:spPr>
      </p:sp>
      <p:sp>
        <p:nvSpPr>
          <p:cNvPr name="Freeform 4" id="4"/>
          <p:cNvSpPr/>
          <p:nvPr/>
        </p:nvSpPr>
        <p:spPr>
          <a:xfrm flipH="false" flipV="false" rot="0">
            <a:off x="16109576" y="8229600"/>
            <a:ext cx="4356847" cy="4114800"/>
          </a:xfrm>
          <a:custGeom>
            <a:avLst/>
            <a:gdLst/>
            <a:ahLst/>
            <a:cxnLst/>
            <a:rect r="r" b="b" t="t" l="l"/>
            <a:pathLst>
              <a:path h="4114800" w="4356847">
                <a:moveTo>
                  <a:pt x="0" y="0"/>
                </a:moveTo>
                <a:lnTo>
                  <a:pt x="4356848" y="0"/>
                </a:lnTo>
                <a:lnTo>
                  <a:pt x="43568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05602" y="1365345"/>
            <a:ext cx="747321" cy="768415"/>
            <a:chOff x="0" y="0"/>
            <a:chExt cx="196825" cy="202381"/>
          </a:xfrm>
        </p:grpSpPr>
        <p:sp>
          <p:nvSpPr>
            <p:cNvPr name="Freeform 6" id="6"/>
            <p:cNvSpPr/>
            <p:nvPr/>
          </p:nvSpPr>
          <p:spPr>
            <a:xfrm flipH="false" flipV="false" rot="0">
              <a:off x="0" y="0"/>
              <a:ext cx="196825" cy="202381"/>
            </a:xfrm>
            <a:custGeom>
              <a:avLst/>
              <a:gdLst/>
              <a:ahLst/>
              <a:cxnLst/>
              <a:rect r="r" b="b" t="t" l="l"/>
              <a:pathLst>
                <a:path h="202381" w="196825">
                  <a:moveTo>
                    <a:pt x="0" y="0"/>
                  </a:moveTo>
                  <a:lnTo>
                    <a:pt x="196825" y="0"/>
                  </a:lnTo>
                  <a:lnTo>
                    <a:pt x="196825" y="202381"/>
                  </a:lnTo>
                  <a:lnTo>
                    <a:pt x="0" y="202381"/>
                  </a:lnTo>
                  <a:close/>
                </a:path>
              </a:pathLst>
            </a:custGeom>
            <a:solidFill>
              <a:srgbClr val="0054C5"/>
            </a:solidFill>
          </p:spPr>
        </p:sp>
        <p:sp>
          <p:nvSpPr>
            <p:cNvPr name="TextBox 7" id="7"/>
            <p:cNvSpPr txBox="true"/>
            <p:nvPr/>
          </p:nvSpPr>
          <p:spPr>
            <a:xfrm>
              <a:off x="0" y="-47625"/>
              <a:ext cx="196825" cy="2500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70704" y="2637209"/>
            <a:ext cx="626183" cy="566519"/>
            <a:chOff x="0" y="0"/>
            <a:chExt cx="164921" cy="149207"/>
          </a:xfrm>
        </p:grpSpPr>
        <p:sp>
          <p:nvSpPr>
            <p:cNvPr name="Freeform 9" id="9"/>
            <p:cNvSpPr/>
            <p:nvPr/>
          </p:nvSpPr>
          <p:spPr>
            <a:xfrm flipH="false" flipV="false" rot="0">
              <a:off x="0" y="0"/>
              <a:ext cx="164921" cy="149207"/>
            </a:xfrm>
            <a:custGeom>
              <a:avLst/>
              <a:gdLst/>
              <a:ahLst/>
              <a:cxnLst/>
              <a:rect r="r" b="b" t="t" l="l"/>
              <a:pathLst>
                <a:path h="149207" w="164921">
                  <a:moveTo>
                    <a:pt x="0" y="0"/>
                  </a:moveTo>
                  <a:lnTo>
                    <a:pt x="164921" y="0"/>
                  </a:lnTo>
                  <a:lnTo>
                    <a:pt x="164921" y="149207"/>
                  </a:lnTo>
                  <a:lnTo>
                    <a:pt x="0" y="149207"/>
                  </a:lnTo>
                  <a:close/>
                </a:path>
              </a:pathLst>
            </a:custGeom>
            <a:solidFill>
              <a:srgbClr val="0054C5"/>
            </a:solidFill>
          </p:spPr>
        </p:sp>
        <p:sp>
          <p:nvSpPr>
            <p:cNvPr name="TextBox 10" id="10"/>
            <p:cNvSpPr txBox="true"/>
            <p:nvPr/>
          </p:nvSpPr>
          <p:spPr>
            <a:xfrm>
              <a:off x="0" y="-47625"/>
              <a:ext cx="164921" cy="19683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24133" y="1025332"/>
            <a:ext cx="310192" cy="299142"/>
            <a:chOff x="0" y="0"/>
            <a:chExt cx="81697" cy="78786"/>
          </a:xfrm>
        </p:grpSpPr>
        <p:sp>
          <p:nvSpPr>
            <p:cNvPr name="Freeform 12" id="12"/>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3" id="13"/>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722033" y="2325653"/>
            <a:ext cx="310192" cy="299142"/>
            <a:chOff x="0" y="0"/>
            <a:chExt cx="81697" cy="78786"/>
          </a:xfrm>
        </p:grpSpPr>
        <p:sp>
          <p:nvSpPr>
            <p:cNvPr name="Freeform 15" id="15"/>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6" id="16"/>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7486375" y="2988253"/>
            <a:ext cx="310192" cy="299142"/>
            <a:chOff x="0" y="0"/>
            <a:chExt cx="81697" cy="78786"/>
          </a:xfrm>
        </p:grpSpPr>
        <p:sp>
          <p:nvSpPr>
            <p:cNvPr name="Freeform 18" id="18"/>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9" id="19"/>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301831" y="4953317"/>
            <a:ext cx="1684338"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omorrow"/>
                <a:ea typeface="Tomorrow"/>
                <a:cs typeface="Tomorrow"/>
                <a:sym typeface="Tomorrow"/>
              </a:rPr>
              <a:t>A → C → E → G</a:t>
            </a:r>
          </a:p>
        </p:txBody>
      </p:sp>
      <p:grpSp>
        <p:nvGrpSpPr>
          <p:cNvPr name="Group 21" id="21"/>
          <p:cNvGrpSpPr/>
          <p:nvPr/>
        </p:nvGrpSpPr>
        <p:grpSpPr>
          <a:xfrm rot="0">
            <a:off x="1930909" y="2637209"/>
            <a:ext cx="6982930" cy="6206840"/>
            <a:chOff x="0" y="0"/>
            <a:chExt cx="1839126" cy="1634723"/>
          </a:xfrm>
        </p:grpSpPr>
        <p:sp>
          <p:nvSpPr>
            <p:cNvPr name="Freeform 22" id="22"/>
            <p:cNvSpPr/>
            <p:nvPr/>
          </p:nvSpPr>
          <p:spPr>
            <a:xfrm flipH="false" flipV="false" rot="0">
              <a:off x="0" y="0"/>
              <a:ext cx="1839126" cy="1634723"/>
            </a:xfrm>
            <a:custGeom>
              <a:avLst/>
              <a:gdLst/>
              <a:ahLst/>
              <a:cxnLst/>
              <a:rect r="r" b="b" t="t" l="l"/>
              <a:pathLst>
                <a:path h="1634723" w="1839126">
                  <a:moveTo>
                    <a:pt x="0" y="0"/>
                  </a:moveTo>
                  <a:lnTo>
                    <a:pt x="1839126" y="0"/>
                  </a:lnTo>
                  <a:lnTo>
                    <a:pt x="1839126" y="1634723"/>
                  </a:lnTo>
                  <a:lnTo>
                    <a:pt x="0" y="1634723"/>
                  </a:lnTo>
                  <a:close/>
                </a:path>
              </a:pathLst>
            </a:custGeom>
            <a:solidFill>
              <a:srgbClr val="FFFFFF">
                <a:alpha val="10980"/>
              </a:srgbClr>
            </a:solidFill>
          </p:spPr>
        </p:sp>
        <p:sp>
          <p:nvSpPr>
            <p:cNvPr name="TextBox 23" id="23"/>
            <p:cNvSpPr txBox="true"/>
            <p:nvPr/>
          </p:nvSpPr>
          <p:spPr>
            <a:xfrm>
              <a:off x="0" y="-47625"/>
              <a:ext cx="1839126" cy="1682348"/>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1342477" y="3086100"/>
            <a:ext cx="3715260" cy="4114800"/>
          </a:xfrm>
          <a:custGeom>
            <a:avLst/>
            <a:gdLst/>
            <a:ahLst/>
            <a:cxnLst/>
            <a:rect r="r" b="b" t="t" l="l"/>
            <a:pathLst>
              <a:path h="4114800" w="3715260">
                <a:moveTo>
                  <a:pt x="0" y="0"/>
                </a:moveTo>
                <a:lnTo>
                  <a:pt x="3715260" y="0"/>
                </a:lnTo>
                <a:lnTo>
                  <a:pt x="371526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3006356" y="682453"/>
            <a:ext cx="10590951" cy="880127"/>
          </a:xfrm>
          <a:prstGeom prst="rect">
            <a:avLst/>
          </a:prstGeom>
        </p:spPr>
        <p:txBody>
          <a:bodyPr anchor="t" rtlCol="false" tIns="0" lIns="0" bIns="0" rIns="0">
            <a:spAutoFit/>
          </a:bodyPr>
          <a:lstStyle/>
          <a:p>
            <a:pPr algn="l" marL="0" indent="0" lvl="0">
              <a:lnSpc>
                <a:spcPts val="7139"/>
              </a:lnSpc>
              <a:spcBef>
                <a:spcPct val="0"/>
              </a:spcBef>
            </a:pPr>
            <a:r>
              <a:rPr lang="en-US" b="true" sz="5099">
                <a:solidFill>
                  <a:srgbClr val="FFFFFF"/>
                </a:solidFill>
                <a:latin typeface="Georgia Bold"/>
                <a:ea typeface="Georgia Bold"/>
                <a:cs typeface="Georgia Bold"/>
                <a:sym typeface="Georgia Bold"/>
              </a:rPr>
              <a:t>Ingestion des données (Kafka)</a:t>
            </a:r>
          </a:p>
        </p:txBody>
      </p:sp>
      <p:sp>
        <p:nvSpPr>
          <p:cNvPr name="TextBox 26" id="26"/>
          <p:cNvSpPr txBox="true"/>
          <p:nvPr/>
        </p:nvSpPr>
        <p:spPr>
          <a:xfrm rot="0">
            <a:off x="2178104" y="3459480"/>
            <a:ext cx="6670357" cy="470154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Producer Python : 5 stations météo simulées</a:t>
            </a:r>
          </a:p>
          <a:p>
            <a:pPr algn="l">
              <a:lnSpc>
                <a:spcPts val="3359"/>
              </a:lnSpc>
            </a:pPr>
          </a:p>
          <a:p>
            <a:pPr algn="l"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Messages JSON toutes les 5 s</a:t>
            </a:r>
          </a:p>
          <a:p>
            <a:pPr algn="l">
              <a:lnSpc>
                <a:spcPts val="3359"/>
              </a:lnSpc>
            </a:pPr>
          </a:p>
          <a:p>
            <a:pPr algn="l"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Topic : weather-topic</a:t>
            </a:r>
          </a:p>
          <a:p>
            <a:pPr algn="l">
              <a:lnSpc>
                <a:spcPts val="3359"/>
              </a:lnSpc>
            </a:pPr>
          </a:p>
          <a:p>
            <a:pPr algn="l"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Kafka assure :</a:t>
            </a:r>
          </a:p>
          <a:p>
            <a:pPr algn="l">
              <a:lnSpc>
                <a:spcPts val="3639"/>
              </a:lnSpc>
            </a:pPr>
            <a:r>
              <a:rPr lang="en-US" sz="2599">
                <a:solidFill>
                  <a:srgbClr val="FFFFFF"/>
                </a:solidFill>
                <a:latin typeface="Proxima Nova"/>
                <a:ea typeface="Proxima Nova"/>
                <a:cs typeface="Proxima Nova"/>
                <a:sym typeface="Proxima Nova"/>
              </a:rPr>
              <a:t>             → </a:t>
            </a:r>
            <a:r>
              <a:rPr lang="en-US" sz="2599">
                <a:solidFill>
                  <a:srgbClr val="FFFFFF"/>
                </a:solidFill>
                <a:latin typeface="Proxima Nova"/>
                <a:ea typeface="Proxima Nova"/>
                <a:cs typeface="Proxima Nova"/>
                <a:sym typeface="Proxima Nova"/>
              </a:rPr>
              <a:t>persistance</a:t>
            </a:r>
          </a:p>
          <a:p>
            <a:pPr algn="l">
              <a:lnSpc>
                <a:spcPts val="3640"/>
              </a:lnSpc>
            </a:pPr>
            <a:r>
              <a:rPr lang="en-US" sz="2600">
                <a:solidFill>
                  <a:srgbClr val="FFFFFF"/>
                </a:solidFill>
                <a:latin typeface="Proxima Nova"/>
                <a:ea typeface="Proxima Nova"/>
                <a:cs typeface="Proxima Nova"/>
                <a:sym typeface="Proxima Nova"/>
              </a:rPr>
              <a:t>             → haute disponibilité</a:t>
            </a:r>
          </a:p>
          <a:p>
            <a:pPr algn="l">
              <a:lnSpc>
                <a:spcPts val="3639"/>
              </a:lnSpc>
            </a:pPr>
            <a:r>
              <a:rPr lang="en-US" sz="2599">
                <a:solidFill>
                  <a:srgbClr val="FFFFFF"/>
                </a:solidFill>
                <a:latin typeface="Proxima Nova"/>
                <a:ea typeface="Proxima Nova"/>
                <a:cs typeface="Proxima Nova"/>
                <a:sym typeface="Proxima Nova"/>
              </a:rPr>
              <a:t>             → tolérance aux pannes</a:t>
            </a:r>
          </a:p>
          <a:p>
            <a:pPr algn="l">
              <a:lnSpc>
                <a:spcPts val="335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99330" y="7082729"/>
            <a:ext cx="6304504" cy="3522642"/>
          </a:xfrm>
          <a:custGeom>
            <a:avLst/>
            <a:gdLst/>
            <a:ahLst/>
            <a:cxnLst/>
            <a:rect r="r" b="b" t="t" l="l"/>
            <a:pathLst>
              <a:path h="3522642" w="6304504">
                <a:moveTo>
                  <a:pt x="0" y="0"/>
                </a:moveTo>
                <a:lnTo>
                  <a:pt x="6304504" y="0"/>
                </a:lnTo>
                <a:lnTo>
                  <a:pt x="6304504" y="3522642"/>
                </a:lnTo>
                <a:lnTo>
                  <a:pt x="0" y="3522642"/>
                </a:lnTo>
                <a:lnTo>
                  <a:pt x="0" y="0"/>
                </a:lnTo>
                <a:close/>
              </a:path>
            </a:pathLst>
          </a:custGeom>
          <a:blipFill>
            <a:blip r:embed="rId3"/>
            <a:stretch>
              <a:fillRect l="0" t="0" r="0" b="0"/>
            </a:stretch>
          </a:blipFill>
        </p:spPr>
      </p:sp>
      <p:sp>
        <p:nvSpPr>
          <p:cNvPr name="Freeform 4" id="4"/>
          <p:cNvSpPr/>
          <p:nvPr/>
        </p:nvSpPr>
        <p:spPr>
          <a:xfrm flipH="false" flipV="false" rot="0">
            <a:off x="16109576" y="8229600"/>
            <a:ext cx="4356847" cy="4114800"/>
          </a:xfrm>
          <a:custGeom>
            <a:avLst/>
            <a:gdLst/>
            <a:ahLst/>
            <a:cxnLst/>
            <a:rect r="r" b="b" t="t" l="l"/>
            <a:pathLst>
              <a:path h="4114800" w="4356847">
                <a:moveTo>
                  <a:pt x="0" y="0"/>
                </a:moveTo>
                <a:lnTo>
                  <a:pt x="4356848" y="0"/>
                </a:lnTo>
                <a:lnTo>
                  <a:pt x="43568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05602" y="1365345"/>
            <a:ext cx="747321" cy="768415"/>
            <a:chOff x="0" y="0"/>
            <a:chExt cx="196825" cy="202381"/>
          </a:xfrm>
        </p:grpSpPr>
        <p:sp>
          <p:nvSpPr>
            <p:cNvPr name="Freeform 6" id="6"/>
            <p:cNvSpPr/>
            <p:nvPr/>
          </p:nvSpPr>
          <p:spPr>
            <a:xfrm flipH="false" flipV="false" rot="0">
              <a:off x="0" y="0"/>
              <a:ext cx="196825" cy="202381"/>
            </a:xfrm>
            <a:custGeom>
              <a:avLst/>
              <a:gdLst/>
              <a:ahLst/>
              <a:cxnLst/>
              <a:rect r="r" b="b" t="t" l="l"/>
              <a:pathLst>
                <a:path h="202381" w="196825">
                  <a:moveTo>
                    <a:pt x="0" y="0"/>
                  </a:moveTo>
                  <a:lnTo>
                    <a:pt x="196825" y="0"/>
                  </a:lnTo>
                  <a:lnTo>
                    <a:pt x="196825" y="202381"/>
                  </a:lnTo>
                  <a:lnTo>
                    <a:pt x="0" y="202381"/>
                  </a:lnTo>
                  <a:close/>
                </a:path>
              </a:pathLst>
            </a:custGeom>
            <a:solidFill>
              <a:srgbClr val="0054C5"/>
            </a:solidFill>
          </p:spPr>
        </p:sp>
        <p:sp>
          <p:nvSpPr>
            <p:cNvPr name="TextBox 7" id="7"/>
            <p:cNvSpPr txBox="true"/>
            <p:nvPr/>
          </p:nvSpPr>
          <p:spPr>
            <a:xfrm>
              <a:off x="0" y="-47625"/>
              <a:ext cx="196825" cy="2500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70704" y="2637209"/>
            <a:ext cx="626183" cy="566519"/>
            <a:chOff x="0" y="0"/>
            <a:chExt cx="164921" cy="149207"/>
          </a:xfrm>
        </p:grpSpPr>
        <p:sp>
          <p:nvSpPr>
            <p:cNvPr name="Freeform 9" id="9"/>
            <p:cNvSpPr/>
            <p:nvPr/>
          </p:nvSpPr>
          <p:spPr>
            <a:xfrm flipH="false" flipV="false" rot="0">
              <a:off x="0" y="0"/>
              <a:ext cx="164921" cy="149207"/>
            </a:xfrm>
            <a:custGeom>
              <a:avLst/>
              <a:gdLst/>
              <a:ahLst/>
              <a:cxnLst/>
              <a:rect r="r" b="b" t="t" l="l"/>
              <a:pathLst>
                <a:path h="149207" w="164921">
                  <a:moveTo>
                    <a:pt x="0" y="0"/>
                  </a:moveTo>
                  <a:lnTo>
                    <a:pt x="164921" y="0"/>
                  </a:lnTo>
                  <a:lnTo>
                    <a:pt x="164921" y="149207"/>
                  </a:lnTo>
                  <a:lnTo>
                    <a:pt x="0" y="149207"/>
                  </a:lnTo>
                  <a:close/>
                </a:path>
              </a:pathLst>
            </a:custGeom>
            <a:solidFill>
              <a:srgbClr val="0054C5"/>
            </a:solidFill>
          </p:spPr>
        </p:sp>
        <p:sp>
          <p:nvSpPr>
            <p:cNvPr name="TextBox 10" id="10"/>
            <p:cNvSpPr txBox="true"/>
            <p:nvPr/>
          </p:nvSpPr>
          <p:spPr>
            <a:xfrm>
              <a:off x="0" y="-47625"/>
              <a:ext cx="164921" cy="19683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24133" y="1025332"/>
            <a:ext cx="310192" cy="299142"/>
            <a:chOff x="0" y="0"/>
            <a:chExt cx="81697" cy="78786"/>
          </a:xfrm>
        </p:grpSpPr>
        <p:sp>
          <p:nvSpPr>
            <p:cNvPr name="Freeform 12" id="12"/>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3" id="13"/>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722033" y="2325653"/>
            <a:ext cx="310192" cy="299142"/>
            <a:chOff x="0" y="0"/>
            <a:chExt cx="81697" cy="78786"/>
          </a:xfrm>
        </p:grpSpPr>
        <p:sp>
          <p:nvSpPr>
            <p:cNvPr name="Freeform 15" id="15"/>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6" id="16"/>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7486375" y="2988253"/>
            <a:ext cx="310192" cy="299142"/>
            <a:chOff x="0" y="0"/>
            <a:chExt cx="81697" cy="78786"/>
          </a:xfrm>
        </p:grpSpPr>
        <p:sp>
          <p:nvSpPr>
            <p:cNvPr name="Freeform 18" id="18"/>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9" id="19"/>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301831" y="4953317"/>
            <a:ext cx="1684338"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omorrow"/>
                <a:ea typeface="Tomorrow"/>
                <a:cs typeface="Tomorrow"/>
                <a:sym typeface="Tomorrow"/>
              </a:rPr>
              <a:t>A → C → E → G</a:t>
            </a:r>
          </a:p>
        </p:txBody>
      </p:sp>
      <p:grpSp>
        <p:nvGrpSpPr>
          <p:cNvPr name="Group 21" id="21"/>
          <p:cNvGrpSpPr/>
          <p:nvPr/>
        </p:nvGrpSpPr>
        <p:grpSpPr>
          <a:xfrm rot="0">
            <a:off x="1930909" y="2637209"/>
            <a:ext cx="6982930" cy="6206840"/>
            <a:chOff x="0" y="0"/>
            <a:chExt cx="1839126" cy="1634723"/>
          </a:xfrm>
        </p:grpSpPr>
        <p:sp>
          <p:nvSpPr>
            <p:cNvPr name="Freeform 22" id="22"/>
            <p:cNvSpPr/>
            <p:nvPr/>
          </p:nvSpPr>
          <p:spPr>
            <a:xfrm flipH="false" flipV="false" rot="0">
              <a:off x="0" y="0"/>
              <a:ext cx="1839126" cy="1634723"/>
            </a:xfrm>
            <a:custGeom>
              <a:avLst/>
              <a:gdLst/>
              <a:ahLst/>
              <a:cxnLst/>
              <a:rect r="r" b="b" t="t" l="l"/>
              <a:pathLst>
                <a:path h="1634723" w="1839126">
                  <a:moveTo>
                    <a:pt x="0" y="0"/>
                  </a:moveTo>
                  <a:lnTo>
                    <a:pt x="1839126" y="0"/>
                  </a:lnTo>
                  <a:lnTo>
                    <a:pt x="1839126" y="1634723"/>
                  </a:lnTo>
                  <a:lnTo>
                    <a:pt x="0" y="1634723"/>
                  </a:lnTo>
                  <a:close/>
                </a:path>
              </a:pathLst>
            </a:custGeom>
            <a:solidFill>
              <a:srgbClr val="FFFFFF">
                <a:alpha val="10980"/>
              </a:srgbClr>
            </a:solidFill>
          </p:spPr>
        </p:sp>
        <p:sp>
          <p:nvSpPr>
            <p:cNvPr name="TextBox 23" id="23"/>
            <p:cNvSpPr txBox="true"/>
            <p:nvPr/>
          </p:nvSpPr>
          <p:spPr>
            <a:xfrm>
              <a:off x="0" y="-47625"/>
              <a:ext cx="1839126" cy="1682348"/>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1908245" y="4051568"/>
            <a:ext cx="3378123" cy="3378123"/>
          </a:xfrm>
          <a:custGeom>
            <a:avLst/>
            <a:gdLst/>
            <a:ahLst/>
            <a:cxnLst/>
            <a:rect r="r" b="b" t="t" l="l"/>
            <a:pathLst>
              <a:path h="3378123" w="3378123">
                <a:moveTo>
                  <a:pt x="0" y="0"/>
                </a:moveTo>
                <a:lnTo>
                  <a:pt x="3378124" y="0"/>
                </a:lnTo>
                <a:lnTo>
                  <a:pt x="3378124" y="3378123"/>
                </a:lnTo>
                <a:lnTo>
                  <a:pt x="0" y="337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3006356" y="682453"/>
            <a:ext cx="10590951" cy="880127"/>
          </a:xfrm>
          <a:prstGeom prst="rect">
            <a:avLst/>
          </a:prstGeom>
        </p:spPr>
        <p:txBody>
          <a:bodyPr anchor="t" rtlCol="false" tIns="0" lIns="0" bIns="0" rIns="0">
            <a:spAutoFit/>
          </a:bodyPr>
          <a:lstStyle/>
          <a:p>
            <a:pPr algn="l" marL="0" indent="0" lvl="0">
              <a:lnSpc>
                <a:spcPts val="7139"/>
              </a:lnSpc>
              <a:spcBef>
                <a:spcPct val="0"/>
              </a:spcBef>
            </a:pPr>
            <a:r>
              <a:rPr lang="en-US" b="true" sz="5099">
                <a:solidFill>
                  <a:srgbClr val="FFFFFF"/>
                </a:solidFill>
                <a:latin typeface="Georgia Bold"/>
                <a:ea typeface="Georgia Bold"/>
                <a:cs typeface="Georgia Bold"/>
                <a:sym typeface="Georgia Bold"/>
              </a:rPr>
              <a:t>Traitement Streaming (Spark)</a:t>
            </a:r>
          </a:p>
        </p:txBody>
      </p:sp>
      <p:sp>
        <p:nvSpPr>
          <p:cNvPr name="TextBox 26" id="26"/>
          <p:cNvSpPr txBox="true"/>
          <p:nvPr/>
        </p:nvSpPr>
        <p:spPr>
          <a:xfrm rot="0">
            <a:off x="3260561" y="3099724"/>
            <a:ext cx="4289227" cy="584454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Lecture depuis Kafka</a:t>
            </a:r>
          </a:p>
          <a:p>
            <a:pPr algn="l">
              <a:lnSpc>
                <a:spcPts val="3359"/>
              </a:lnSpc>
            </a:pPr>
          </a:p>
          <a:p>
            <a:pPr algn="l"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Parsing JSON → DataFrame</a:t>
            </a:r>
          </a:p>
          <a:p>
            <a:pPr algn="l">
              <a:lnSpc>
                <a:spcPts val="3359"/>
              </a:lnSpc>
            </a:pPr>
          </a:p>
          <a:p>
            <a:pPr algn="l"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Opérations :</a:t>
            </a:r>
          </a:p>
          <a:p>
            <a:pPr algn="l">
              <a:lnSpc>
                <a:spcPts val="3359"/>
              </a:lnSpc>
            </a:pPr>
            <a:r>
              <a:rPr lang="en-US" sz="2400" b="true">
                <a:solidFill>
                  <a:srgbClr val="FFFFFF"/>
                </a:solidFill>
                <a:latin typeface="Proxima Nova Bold"/>
                <a:ea typeface="Proxima Nova Bold"/>
                <a:cs typeface="Proxima Nova Bold"/>
                <a:sym typeface="Proxima Nova Bold"/>
              </a:rPr>
              <a:t>        → </a:t>
            </a:r>
            <a:r>
              <a:rPr lang="en-US" sz="2400">
                <a:solidFill>
                  <a:srgbClr val="FFFFFF"/>
                </a:solidFill>
                <a:latin typeface="Proxima Nova"/>
                <a:ea typeface="Proxima Nova"/>
                <a:cs typeface="Proxima Nova"/>
                <a:sym typeface="Proxima Nova"/>
              </a:rPr>
              <a:t>filtrage</a:t>
            </a:r>
          </a:p>
          <a:p>
            <a:pPr algn="l">
              <a:lnSpc>
                <a:spcPts val="3359"/>
              </a:lnSpc>
            </a:pPr>
            <a:r>
              <a:rPr lang="en-US" sz="2400">
                <a:solidFill>
                  <a:srgbClr val="FFFFFF"/>
                </a:solidFill>
                <a:latin typeface="Proxima Nova"/>
                <a:ea typeface="Proxima Nova"/>
                <a:cs typeface="Proxima Nova"/>
                <a:sym typeface="Proxima Nova"/>
              </a:rPr>
              <a:t>        → </a:t>
            </a:r>
            <a:r>
              <a:rPr lang="en-US" sz="2400">
                <a:solidFill>
                  <a:srgbClr val="FFFFFF"/>
                </a:solidFill>
                <a:latin typeface="Proxima Nova"/>
                <a:ea typeface="Proxima Nova"/>
                <a:cs typeface="Proxima Nova"/>
                <a:sym typeface="Proxima Nova"/>
              </a:rPr>
              <a:t>agrégations par fenêtre</a:t>
            </a:r>
          </a:p>
          <a:p>
            <a:pPr algn="l">
              <a:lnSpc>
                <a:spcPts val="3359"/>
              </a:lnSpc>
            </a:pPr>
            <a:r>
              <a:rPr lang="en-US" sz="2400">
                <a:solidFill>
                  <a:srgbClr val="FFFFFF"/>
                </a:solidFill>
                <a:latin typeface="Proxima Nova"/>
                <a:ea typeface="Proxima Nova"/>
                <a:cs typeface="Proxima Nova"/>
                <a:sym typeface="Proxima Nova"/>
              </a:rPr>
              <a:t>        → moy</a:t>
            </a:r>
            <a:r>
              <a:rPr lang="en-US" sz="2400">
                <a:solidFill>
                  <a:srgbClr val="FFFFFF"/>
                </a:solidFill>
                <a:latin typeface="Proxima Nova"/>
                <a:ea typeface="Proxima Nova"/>
                <a:cs typeface="Proxima Nova"/>
                <a:sym typeface="Proxima Nova"/>
              </a:rPr>
              <a:t>ennes</a:t>
            </a:r>
          </a:p>
          <a:p>
            <a:pPr algn="l">
              <a:lnSpc>
                <a:spcPts val="3359"/>
              </a:lnSpc>
            </a:pPr>
          </a:p>
          <a:p>
            <a:pPr algn="l"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Dé</a:t>
            </a:r>
            <a:r>
              <a:rPr lang="en-US" b="true" sz="2400">
                <a:solidFill>
                  <a:srgbClr val="FFFFFF"/>
                </a:solidFill>
                <a:latin typeface="Proxima Nova Bold"/>
                <a:ea typeface="Proxima Nova Bold"/>
                <a:cs typeface="Proxima Nova Bold"/>
                <a:sym typeface="Proxima Nova Bold"/>
              </a:rPr>
              <a:t>tection d’anomalies</a:t>
            </a:r>
            <a:r>
              <a:rPr lang="en-US" b="true" sz="2400">
                <a:solidFill>
                  <a:srgbClr val="FFFFFF"/>
                </a:solidFill>
                <a:latin typeface="Proxima Nova Bold"/>
                <a:ea typeface="Proxima Nova Bold"/>
                <a:cs typeface="Proxima Nova Bold"/>
                <a:sym typeface="Proxima Nova Bold"/>
              </a:rPr>
              <a:t> :</a:t>
            </a:r>
          </a:p>
          <a:p>
            <a:pPr algn="l">
              <a:lnSpc>
                <a:spcPts val="3359"/>
              </a:lnSpc>
            </a:pPr>
            <a:r>
              <a:rPr lang="en-US" sz="2400">
                <a:solidFill>
                  <a:srgbClr val="FFFFFF"/>
                </a:solidFill>
                <a:latin typeface="Proxima Nova"/>
                <a:ea typeface="Proxima Nova"/>
                <a:cs typeface="Proxima Nova"/>
                <a:sym typeface="Proxima Nova"/>
              </a:rPr>
              <a:t>      → </a:t>
            </a:r>
            <a:r>
              <a:rPr lang="en-US" sz="2400">
                <a:solidFill>
                  <a:srgbClr val="FFFFFF"/>
                </a:solidFill>
                <a:latin typeface="Proxima Nova"/>
                <a:ea typeface="Proxima Nova"/>
                <a:cs typeface="Proxima Nova"/>
                <a:sym typeface="Proxima Nova"/>
              </a:rPr>
              <a:t>temp &gt; 40°C ou &lt; -20°C</a:t>
            </a:r>
          </a:p>
          <a:p>
            <a:pPr algn="l">
              <a:lnSpc>
                <a:spcPts val="3359"/>
              </a:lnSpc>
            </a:pPr>
          </a:p>
          <a:p>
            <a:pPr algn="ctr">
              <a:lnSpc>
                <a:spcPts val="3359"/>
              </a:lnSpc>
            </a:pPr>
            <a:r>
              <a:rPr lang="en-US" sz="2400" b="true">
                <a:solidFill>
                  <a:srgbClr val="FFFFFF"/>
                </a:solidFill>
                <a:latin typeface="Proxima Nova Bold"/>
                <a:ea typeface="Proxima Nova Bold"/>
                <a:cs typeface="Proxima Nova Bold"/>
                <a:sym typeface="Proxima Nova Bold"/>
              </a:rPr>
              <a:t>Traitement distribué rapide.</a:t>
            </a:r>
          </a:p>
          <a:p>
            <a:pPr algn="l">
              <a:lnSpc>
                <a:spcPts val="335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99330" y="7082729"/>
            <a:ext cx="6304504" cy="3522642"/>
          </a:xfrm>
          <a:custGeom>
            <a:avLst/>
            <a:gdLst/>
            <a:ahLst/>
            <a:cxnLst/>
            <a:rect r="r" b="b" t="t" l="l"/>
            <a:pathLst>
              <a:path h="3522642" w="6304504">
                <a:moveTo>
                  <a:pt x="0" y="0"/>
                </a:moveTo>
                <a:lnTo>
                  <a:pt x="6304504" y="0"/>
                </a:lnTo>
                <a:lnTo>
                  <a:pt x="6304504" y="3522642"/>
                </a:lnTo>
                <a:lnTo>
                  <a:pt x="0" y="3522642"/>
                </a:lnTo>
                <a:lnTo>
                  <a:pt x="0" y="0"/>
                </a:lnTo>
                <a:close/>
              </a:path>
            </a:pathLst>
          </a:custGeom>
          <a:blipFill>
            <a:blip r:embed="rId3"/>
            <a:stretch>
              <a:fillRect l="0" t="0" r="0" b="0"/>
            </a:stretch>
          </a:blipFill>
        </p:spPr>
      </p:sp>
      <p:sp>
        <p:nvSpPr>
          <p:cNvPr name="Freeform 4" id="4"/>
          <p:cNvSpPr/>
          <p:nvPr/>
        </p:nvSpPr>
        <p:spPr>
          <a:xfrm flipH="false" flipV="false" rot="0">
            <a:off x="16109576" y="8229600"/>
            <a:ext cx="4356847" cy="4114800"/>
          </a:xfrm>
          <a:custGeom>
            <a:avLst/>
            <a:gdLst/>
            <a:ahLst/>
            <a:cxnLst/>
            <a:rect r="r" b="b" t="t" l="l"/>
            <a:pathLst>
              <a:path h="4114800" w="4356847">
                <a:moveTo>
                  <a:pt x="0" y="0"/>
                </a:moveTo>
                <a:lnTo>
                  <a:pt x="4356848" y="0"/>
                </a:lnTo>
                <a:lnTo>
                  <a:pt x="43568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05602" y="1365345"/>
            <a:ext cx="747321" cy="768415"/>
            <a:chOff x="0" y="0"/>
            <a:chExt cx="196825" cy="202381"/>
          </a:xfrm>
        </p:grpSpPr>
        <p:sp>
          <p:nvSpPr>
            <p:cNvPr name="Freeform 6" id="6"/>
            <p:cNvSpPr/>
            <p:nvPr/>
          </p:nvSpPr>
          <p:spPr>
            <a:xfrm flipH="false" flipV="false" rot="0">
              <a:off x="0" y="0"/>
              <a:ext cx="196825" cy="202381"/>
            </a:xfrm>
            <a:custGeom>
              <a:avLst/>
              <a:gdLst/>
              <a:ahLst/>
              <a:cxnLst/>
              <a:rect r="r" b="b" t="t" l="l"/>
              <a:pathLst>
                <a:path h="202381" w="196825">
                  <a:moveTo>
                    <a:pt x="0" y="0"/>
                  </a:moveTo>
                  <a:lnTo>
                    <a:pt x="196825" y="0"/>
                  </a:lnTo>
                  <a:lnTo>
                    <a:pt x="196825" y="202381"/>
                  </a:lnTo>
                  <a:lnTo>
                    <a:pt x="0" y="202381"/>
                  </a:lnTo>
                  <a:close/>
                </a:path>
              </a:pathLst>
            </a:custGeom>
            <a:solidFill>
              <a:srgbClr val="0054C5"/>
            </a:solidFill>
          </p:spPr>
        </p:sp>
        <p:sp>
          <p:nvSpPr>
            <p:cNvPr name="TextBox 7" id="7"/>
            <p:cNvSpPr txBox="true"/>
            <p:nvPr/>
          </p:nvSpPr>
          <p:spPr>
            <a:xfrm>
              <a:off x="0" y="-47625"/>
              <a:ext cx="196825" cy="2500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70704" y="2637209"/>
            <a:ext cx="626183" cy="566519"/>
            <a:chOff x="0" y="0"/>
            <a:chExt cx="164921" cy="149207"/>
          </a:xfrm>
        </p:grpSpPr>
        <p:sp>
          <p:nvSpPr>
            <p:cNvPr name="Freeform 9" id="9"/>
            <p:cNvSpPr/>
            <p:nvPr/>
          </p:nvSpPr>
          <p:spPr>
            <a:xfrm flipH="false" flipV="false" rot="0">
              <a:off x="0" y="0"/>
              <a:ext cx="164921" cy="149207"/>
            </a:xfrm>
            <a:custGeom>
              <a:avLst/>
              <a:gdLst/>
              <a:ahLst/>
              <a:cxnLst/>
              <a:rect r="r" b="b" t="t" l="l"/>
              <a:pathLst>
                <a:path h="149207" w="164921">
                  <a:moveTo>
                    <a:pt x="0" y="0"/>
                  </a:moveTo>
                  <a:lnTo>
                    <a:pt x="164921" y="0"/>
                  </a:lnTo>
                  <a:lnTo>
                    <a:pt x="164921" y="149207"/>
                  </a:lnTo>
                  <a:lnTo>
                    <a:pt x="0" y="149207"/>
                  </a:lnTo>
                  <a:close/>
                </a:path>
              </a:pathLst>
            </a:custGeom>
            <a:solidFill>
              <a:srgbClr val="0054C5"/>
            </a:solidFill>
          </p:spPr>
        </p:sp>
        <p:sp>
          <p:nvSpPr>
            <p:cNvPr name="TextBox 10" id="10"/>
            <p:cNvSpPr txBox="true"/>
            <p:nvPr/>
          </p:nvSpPr>
          <p:spPr>
            <a:xfrm>
              <a:off x="0" y="-47625"/>
              <a:ext cx="164921" cy="19683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24133" y="1025332"/>
            <a:ext cx="310192" cy="299142"/>
            <a:chOff x="0" y="0"/>
            <a:chExt cx="81697" cy="78786"/>
          </a:xfrm>
        </p:grpSpPr>
        <p:sp>
          <p:nvSpPr>
            <p:cNvPr name="Freeform 12" id="12"/>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3" id="13"/>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722033" y="2325653"/>
            <a:ext cx="310192" cy="299142"/>
            <a:chOff x="0" y="0"/>
            <a:chExt cx="81697" cy="78786"/>
          </a:xfrm>
        </p:grpSpPr>
        <p:sp>
          <p:nvSpPr>
            <p:cNvPr name="Freeform 15" id="15"/>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6" id="16"/>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7486375" y="2988253"/>
            <a:ext cx="310192" cy="299142"/>
            <a:chOff x="0" y="0"/>
            <a:chExt cx="81697" cy="78786"/>
          </a:xfrm>
        </p:grpSpPr>
        <p:sp>
          <p:nvSpPr>
            <p:cNvPr name="Freeform 18" id="18"/>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9" id="19"/>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301831" y="4953317"/>
            <a:ext cx="1684338"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omorrow"/>
                <a:ea typeface="Tomorrow"/>
                <a:cs typeface="Tomorrow"/>
                <a:sym typeface="Tomorrow"/>
              </a:rPr>
              <a:t>A → C → E → G</a:t>
            </a:r>
          </a:p>
        </p:txBody>
      </p:sp>
      <p:grpSp>
        <p:nvGrpSpPr>
          <p:cNvPr name="Group 21" id="21"/>
          <p:cNvGrpSpPr/>
          <p:nvPr/>
        </p:nvGrpSpPr>
        <p:grpSpPr>
          <a:xfrm rot="0">
            <a:off x="2438817" y="1749552"/>
            <a:ext cx="13213559" cy="7303294"/>
            <a:chOff x="0" y="0"/>
            <a:chExt cx="3480114" cy="1923501"/>
          </a:xfrm>
        </p:grpSpPr>
        <p:sp>
          <p:nvSpPr>
            <p:cNvPr name="Freeform 22" id="22"/>
            <p:cNvSpPr/>
            <p:nvPr/>
          </p:nvSpPr>
          <p:spPr>
            <a:xfrm flipH="false" flipV="false" rot="0">
              <a:off x="0" y="0"/>
              <a:ext cx="3480114" cy="1923501"/>
            </a:xfrm>
            <a:custGeom>
              <a:avLst/>
              <a:gdLst/>
              <a:ahLst/>
              <a:cxnLst/>
              <a:rect r="r" b="b" t="t" l="l"/>
              <a:pathLst>
                <a:path h="1923501" w="3480114">
                  <a:moveTo>
                    <a:pt x="0" y="0"/>
                  </a:moveTo>
                  <a:lnTo>
                    <a:pt x="3480114" y="0"/>
                  </a:lnTo>
                  <a:lnTo>
                    <a:pt x="3480114" y="1923501"/>
                  </a:lnTo>
                  <a:lnTo>
                    <a:pt x="0" y="1923501"/>
                  </a:lnTo>
                  <a:close/>
                </a:path>
              </a:pathLst>
            </a:custGeom>
            <a:solidFill>
              <a:srgbClr val="FFFFFF">
                <a:alpha val="10980"/>
              </a:srgbClr>
            </a:solidFill>
          </p:spPr>
        </p:sp>
        <p:sp>
          <p:nvSpPr>
            <p:cNvPr name="TextBox 23" id="23"/>
            <p:cNvSpPr txBox="true"/>
            <p:nvPr/>
          </p:nvSpPr>
          <p:spPr>
            <a:xfrm>
              <a:off x="0" y="-47625"/>
              <a:ext cx="3480114" cy="1971126"/>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5856160" y="532882"/>
            <a:ext cx="6575680" cy="880127"/>
          </a:xfrm>
          <a:prstGeom prst="rect">
            <a:avLst/>
          </a:prstGeom>
        </p:spPr>
        <p:txBody>
          <a:bodyPr anchor="t" rtlCol="false" tIns="0" lIns="0" bIns="0" rIns="0">
            <a:spAutoFit/>
          </a:bodyPr>
          <a:lstStyle/>
          <a:p>
            <a:pPr algn="l" marL="0" indent="0" lvl="0">
              <a:lnSpc>
                <a:spcPts val="7139"/>
              </a:lnSpc>
              <a:spcBef>
                <a:spcPct val="0"/>
              </a:spcBef>
            </a:pPr>
            <a:r>
              <a:rPr lang="en-US" b="true" sz="5099">
                <a:solidFill>
                  <a:srgbClr val="FFFFFF"/>
                </a:solidFill>
                <a:latin typeface="Georgia Bold"/>
                <a:ea typeface="Georgia Bold"/>
                <a:cs typeface="Georgia Bold"/>
                <a:sym typeface="Georgia Bold"/>
              </a:rPr>
              <a:t>Stockage distribué</a:t>
            </a:r>
          </a:p>
        </p:txBody>
      </p:sp>
      <p:sp>
        <p:nvSpPr>
          <p:cNvPr name="TextBox 25" id="25"/>
          <p:cNvSpPr txBox="true"/>
          <p:nvPr/>
        </p:nvSpPr>
        <p:spPr>
          <a:xfrm rot="0">
            <a:off x="3011213" y="2586695"/>
            <a:ext cx="5689894" cy="2644140"/>
          </a:xfrm>
          <a:prstGeom prst="rect">
            <a:avLst/>
          </a:prstGeom>
        </p:spPr>
        <p:txBody>
          <a:bodyPr anchor="t" rtlCol="false" tIns="0" lIns="0" bIns="0" rIns="0">
            <a:spAutoFit/>
          </a:bodyPr>
          <a:lstStyle/>
          <a:p>
            <a:pPr algn="ctr">
              <a:lnSpc>
                <a:spcPts val="3359"/>
              </a:lnSpc>
            </a:pPr>
            <a:r>
              <a:rPr lang="en-US" b="true" sz="2400">
                <a:solidFill>
                  <a:srgbClr val="FFFFFF"/>
                </a:solidFill>
                <a:latin typeface="Proxima Nova Bold"/>
                <a:ea typeface="Proxima Nova Bold"/>
                <a:cs typeface="Proxima Nova Bold"/>
                <a:sym typeface="Proxima Nova Bold"/>
              </a:rPr>
              <a:t>Structure HDFS :</a:t>
            </a:r>
          </a:p>
          <a:p>
            <a:pPr algn="l">
              <a:lnSpc>
                <a:spcPts val="2800"/>
              </a:lnSpc>
            </a:pPr>
            <a:r>
              <a:rPr lang="en-US" sz="2000">
                <a:solidFill>
                  <a:srgbClr val="FFFFFF"/>
                </a:solidFill>
                <a:latin typeface="Proxima Nova"/>
                <a:ea typeface="Proxima Nova"/>
                <a:cs typeface="Proxima Nova"/>
                <a:sym typeface="Proxima Nova"/>
              </a:rPr>
              <a:t>/weather/raw/           → Données brutes</a:t>
            </a:r>
          </a:p>
          <a:p>
            <a:pPr algn="l">
              <a:lnSpc>
                <a:spcPts val="2800"/>
              </a:lnSpc>
            </a:pPr>
            <a:r>
              <a:rPr lang="en-US" sz="2000">
                <a:solidFill>
                  <a:srgbClr val="FFFFFF"/>
                </a:solidFill>
                <a:latin typeface="Proxima Nova"/>
                <a:ea typeface="Proxima Nova"/>
                <a:cs typeface="Proxima Nova"/>
                <a:sym typeface="Proxima Nova"/>
              </a:rPr>
              <a:t>/weather/aggregated/    → Agrégations temporelles</a:t>
            </a:r>
          </a:p>
          <a:p>
            <a:pPr algn="l">
              <a:lnSpc>
                <a:spcPts val="2800"/>
              </a:lnSpc>
            </a:pPr>
            <a:r>
              <a:rPr lang="en-US" sz="2000">
                <a:solidFill>
                  <a:srgbClr val="FFFFFF"/>
                </a:solidFill>
                <a:latin typeface="Proxima Nova"/>
                <a:ea typeface="Proxima Nova"/>
                <a:cs typeface="Proxima Nova"/>
                <a:sym typeface="Proxima Nova"/>
              </a:rPr>
              <a:t>/weather/anomalies/     → Anomalies détectées</a:t>
            </a:r>
          </a:p>
          <a:p>
            <a:pPr algn="l">
              <a:lnSpc>
                <a:spcPts val="2800"/>
              </a:lnSpc>
            </a:pPr>
            <a:r>
              <a:rPr lang="en-US" sz="2000">
                <a:solidFill>
                  <a:srgbClr val="FFFFFF"/>
                </a:solidFill>
                <a:latin typeface="Proxima Nova"/>
                <a:ea typeface="Proxima Nova"/>
                <a:cs typeface="Proxima Nova"/>
                <a:sym typeface="Proxima Nova"/>
              </a:rPr>
              <a:t>/weather/checkpoints/   → Checkpoints Spark</a:t>
            </a:r>
          </a:p>
          <a:p>
            <a:pPr algn="l">
              <a:lnSpc>
                <a:spcPts val="3359"/>
              </a:lnSpc>
            </a:pPr>
          </a:p>
          <a:p>
            <a:pPr algn="l">
              <a:lnSpc>
                <a:spcPts val="3359"/>
              </a:lnSpc>
            </a:pPr>
          </a:p>
        </p:txBody>
      </p:sp>
      <p:sp>
        <p:nvSpPr>
          <p:cNvPr name="TextBox 26" id="26"/>
          <p:cNvSpPr txBox="true"/>
          <p:nvPr/>
        </p:nvSpPr>
        <p:spPr>
          <a:xfrm rot="0">
            <a:off x="10107061" y="2437124"/>
            <a:ext cx="4649559" cy="2225040"/>
          </a:xfrm>
          <a:prstGeom prst="rect">
            <a:avLst/>
          </a:prstGeom>
        </p:spPr>
        <p:txBody>
          <a:bodyPr anchor="t" rtlCol="false" tIns="0" lIns="0" bIns="0" rIns="0">
            <a:spAutoFit/>
          </a:bodyPr>
          <a:lstStyle/>
          <a:p>
            <a:pPr algn="ctr">
              <a:lnSpc>
                <a:spcPts val="3359"/>
              </a:lnSpc>
            </a:pPr>
            <a:r>
              <a:rPr lang="en-US" b="true" sz="2400">
                <a:solidFill>
                  <a:srgbClr val="FFFFFF"/>
                </a:solidFill>
                <a:latin typeface="Proxima Nova Bold"/>
                <a:ea typeface="Proxima Nova Bold"/>
                <a:cs typeface="Proxima Nova Bold"/>
                <a:sym typeface="Proxima Nova Bold"/>
              </a:rPr>
              <a:t>Format Parquet :</a:t>
            </a:r>
          </a:p>
          <a:p>
            <a:pPr algn="l">
              <a:lnSpc>
                <a:spcPts val="2800"/>
              </a:lnSpc>
            </a:pPr>
            <a:r>
              <a:rPr lang="en-US" sz="2000">
                <a:solidFill>
                  <a:srgbClr val="FFFFFF"/>
                </a:solidFill>
                <a:latin typeface="Proxima Nova"/>
                <a:ea typeface="Proxima Nova"/>
                <a:cs typeface="Proxima Nova"/>
                <a:sym typeface="Proxima Nova"/>
              </a:rPr>
              <a:t>• Stock</a:t>
            </a:r>
            <a:r>
              <a:rPr lang="en-US" sz="2000">
                <a:solidFill>
                  <a:srgbClr val="FFFFFF"/>
                </a:solidFill>
                <a:latin typeface="Proxima Nova"/>
                <a:ea typeface="Proxima Nova"/>
                <a:cs typeface="Proxima Nova"/>
                <a:sym typeface="Proxima Nova"/>
              </a:rPr>
              <a:t>age orienté colonnes</a:t>
            </a:r>
          </a:p>
          <a:p>
            <a:pPr algn="l">
              <a:lnSpc>
                <a:spcPts val="2800"/>
              </a:lnSpc>
            </a:pPr>
            <a:r>
              <a:rPr lang="en-US" sz="2000">
                <a:solidFill>
                  <a:srgbClr val="FFFFFF"/>
                </a:solidFill>
                <a:latin typeface="Proxima Nova"/>
                <a:ea typeface="Proxima Nova"/>
                <a:cs typeface="Proxima Nova"/>
                <a:sym typeface="Proxima Nova"/>
              </a:rPr>
              <a:t>• Compression automatique</a:t>
            </a:r>
          </a:p>
          <a:p>
            <a:pPr algn="l">
              <a:lnSpc>
                <a:spcPts val="2800"/>
              </a:lnSpc>
            </a:pPr>
            <a:r>
              <a:rPr lang="en-US" sz="2000">
                <a:solidFill>
                  <a:srgbClr val="FFFFFF"/>
                </a:solidFill>
                <a:latin typeface="Proxima Nova"/>
                <a:ea typeface="Proxima Nova"/>
                <a:cs typeface="Proxima Nova"/>
                <a:sym typeface="Proxima Nova"/>
              </a:rPr>
              <a:t>• Schéma préservé</a:t>
            </a:r>
          </a:p>
          <a:p>
            <a:pPr algn="l">
              <a:lnSpc>
                <a:spcPts val="2800"/>
              </a:lnSpc>
            </a:pPr>
            <a:r>
              <a:rPr lang="en-US" sz="2000">
                <a:solidFill>
                  <a:srgbClr val="FFFFFF"/>
                </a:solidFill>
                <a:latin typeface="Proxima Nova"/>
                <a:ea typeface="Proxima Nova"/>
                <a:cs typeface="Proxima Nova"/>
                <a:sym typeface="Proxima Nova"/>
              </a:rPr>
              <a:t>• Compatible avec tous les outils Big Data</a:t>
            </a:r>
          </a:p>
          <a:p>
            <a:pPr algn="l">
              <a:lnSpc>
                <a:spcPts val="3359"/>
              </a:lnSpc>
            </a:pPr>
          </a:p>
        </p:txBody>
      </p:sp>
      <p:sp>
        <p:nvSpPr>
          <p:cNvPr name="TextBox 27" id="27"/>
          <p:cNvSpPr txBox="true"/>
          <p:nvPr/>
        </p:nvSpPr>
        <p:spPr>
          <a:xfrm rot="0">
            <a:off x="6487906" y="4857689"/>
            <a:ext cx="5312189" cy="2225040"/>
          </a:xfrm>
          <a:prstGeom prst="rect">
            <a:avLst/>
          </a:prstGeom>
        </p:spPr>
        <p:txBody>
          <a:bodyPr anchor="t" rtlCol="false" tIns="0" lIns="0" bIns="0" rIns="0">
            <a:spAutoFit/>
          </a:bodyPr>
          <a:lstStyle/>
          <a:p>
            <a:pPr algn="ctr">
              <a:lnSpc>
                <a:spcPts val="3359"/>
              </a:lnSpc>
            </a:pPr>
            <a:r>
              <a:rPr lang="en-US" b="true" sz="2400">
                <a:solidFill>
                  <a:srgbClr val="FFFFFF"/>
                </a:solidFill>
                <a:latin typeface="Proxima Nova Bold"/>
                <a:ea typeface="Proxima Nova Bold"/>
                <a:cs typeface="Proxima Nova Bold"/>
                <a:sym typeface="Proxima Nova Bold"/>
              </a:rPr>
              <a:t>Avantages :</a:t>
            </a:r>
          </a:p>
          <a:p>
            <a:pPr algn="l">
              <a:lnSpc>
                <a:spcPts val="2800"/>
              </a:lnSpc>
            </a:pPr>
            <a:r>
              <a:rPr lang="en-US" sz="2000">
                <a:solidFill>
                  <a:srgbClr val="FFFFFF"/>
                </a:solidFill>
                <a:latin typeface="Proxima Nova"/>
                <a:ea typeface="Proxima Nova"/>
                <a:cs typeface="Proxima Nova"/>
                <a:sym typeface="Proxima Nova"/>
              </a:rPr>
              <a:t>• Compression jusqu'à 75%</a:t>
            </a:r>
          </a:p>
          <a:p>
            <a:pPr algn="l">
              <a:lnSpc>
                <a:spcPts val="2800"/>
              </a:lnSpc>
            </a:pPr>
            <a:r>
              <a:rPr lang="en-US" sz="2000">
                <a:solidFill>
                  <a:srgbClr val="FFFFFF"/>
                </a:solidFill>
                <a:latin typeface="Proxima Nova"/>
                <a:ea typeface="Proxima Nova"/>
                <a:cs typeface="Proxima Nova"/>
                <a:sym typeface="Proxima Nova"/>
              </a:rPr>
              <a:t>• Requêtes plus rapides (projection pushdown)</a:t>
            </a:r>
          </a:p>
          <a:p>
            <a:pPr algn="l">
              <a:lnSpc>
                <a:spcPts val="2800"/>
              </a:lnSpc>
            </a:pPr>
            <a:r>
              <a:rPr lang="en-US" sz="2000">
                <a:solidFill>
                  <a:srgbClr val="FFFFFF"/>
                </a:solidFill>
                <a:latin typeface="Proxima Nova"/>
                <a:ea typeface="Proxima Nova"/>
                <a:cs typeface="Proxima Nova"/>
                <a:sym typeface="Proxima Nova"/>
              </a:rPr>
              <a:t>• Schéma évolutif</a:t>
            </a:r>
          </a:p>
          <a:p>
            <a:pPr algn="l">
              <a:lnSpc>
                <a:spcPts val="2800"/>
              </a:lnSpc>
            </a:pPr>
            <a:r>
              <a:rPr lang="en-US" sz="2000">
                <a:solidFill>
                  <a:srgbClr val="FFFFFF"/>
                </a:solidFill>
                <a:latin typeface="Proxima Nova"/>
                <a:ea typeface="Proxima Nova"/>
                <a:cs typeface="Proxima Nova"/>
                <a:sym typeface="Proxima Nova"/>
              </a:rPr>
              <a:t>• Compatibilité Hive/Spark/Presto</a:t>
            </a:r>
          </a:p>
          <a:p>
            <a:pPr algn="l">
              <a:lnSpc>
                <a:spcPts val="3359"/>
              </a:lnSpc>
            </a:pPr>
          </a:p>
        </p:txBody>
      </p:sp>
      <p:grpSp>
        <p:nvGrpSpPr>
          <p:cNvPr name="Group 28" id="28"/>
          <p:cNvGrpSpPr/>
          <p:nvPr/>
        </p:nvGrpSpPr>
        <p:grpSpPr>
          <a:xfrm rot="10720463">
            <a:off x="3974817" y="7434362"/>
            <a:ext cx="761189" cy="533908"/>
            <a:chOff x="0" y="0"/>
            <a:chExt cx="753315" cy="528385"/>
          </a:xfrm>
        </p:grpSpPr>
        <p:sp>
          <p:nvSpPr>
            <p:cNvPr name="Freeform 29" id="29"/>
            <p:cNvSpPr/>
            <p:nvPr/>
          </p:nvSpPr>
          <p:spPr>
            <a:xfrm flipH="false" flipV="false" rot="0">
              <a:off x="0" y="0"/>
              <a:ext cx="753315" cy="528385"/>
            </a:xfrm>
            <a:custGeom>
              <a:avLst/>
              <a:gdLst/>
              <a:ahLst/>
              <a:cxnLst/>
              <a:rect r="r" b="b" t="t" l="l"/>
              <a:pathLst>
                <a:path h="528385" w="753315">
                  <a:moveTo>
                    <a:pt x="0" y="264193"/>
                  </a:moveTo>
                  <a:lnTo>
                    <a:pt x="406400" y="0"/>
                  </a:lnTo>
                  <a:lnTo>
                    <a:pt x="406400" y="203200"/>
                  </a:lnTo>
                  <a:lnTo>
                    <a:pt x="753315" y="203200"/>
                  </a:lnTo>
                  <a:lnTo>
                    <a:pt x="753315" y="325185"/>
                  </a:lnTo>
                  <a:lnTo>
                    <a:pt x="406400" y="325185"/>
                  </a:lnTo>
                  <a:lnTo>
                    <a:pt x="406400" y="528385"/>
                  </a:lnTo>
                  <a:lnTo>
                    <a:pt x="0" y="264193"/>
                  </a:lnTo>
                  <a:close/>
                </a:path>
              </a:pathLst>
            </a:custGeom>
            <a:solidFill>
              <a:srgbClr val="0054C5"/>
            </a:solidFill>
          </p:spPr>
        </p:sp>
        <p:sp>
          <p:nvSpPr>
            <p:cNvPr name="TextBox 30" id="30"/>
            <p:cNvSpPr txBox="true"/>
            <p:nvPr/>
          </p:nvSpPr>
          <p:spPr>
            <a:xfrm>
              <a:off x="101600" y="155575"/>
              <a:ext cx="651715" cy="16961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4960441" y="7387529"/>
            <a:ext cx="8367117" cy="1234440"/>
          </a:xfrm>
          <a:prstGeom prst="rect">
            <a:avLst/>
          </a:prstGeom>
        </p:spPr>
        <p:txBody>
          <a:bodyPr anchor="t" rtlCol="false" tIns="0" lIns="0" bIns="0" rIns="0">
            <a:spAutoFit/>
          </a:bodyPr>
          <a:lstStyle/>
          <a:p>
            <a:pPr algn="ctr">
              <a:lnSpc>
                <a:spcPts val="3359"/>
              </a:lnSpc>
            </a:pPr>
            <a:r>
              <a:rPr lang="en-US" b="true" sz="2400">
                <a:solidFill>
                  <a:srgbClr val="FFFFFF"/>
                </a:solidFill>
                <a:latin typeface="Proxima Nova Bold"/>
                <a:ea typeface="Proxima Nova Bold"/>
                <a:cs typeface="Proxima Nova Bold"/>
                <a:sym typeface="Proxima Nova Bold"/>
              </a:rPr>
              <a:t>Performance :</a:t>
            </a:r>
            <a:r>
              <a:rPr lang="en-US" b="true" sz="2400">
                <a:solidFill>
                  <a:srgbClr val="FFFFFF"/>
                </a:solidFill>
                <a:latin typeface="Proxima Nova Bold"/>
                <a:ea typeface="Proxima Nova Bold"/>
                <a:cs typeface="Proxima Nova Bold"/>
                <a:sym typeface="Proxima Nova Bold"/>
              </a:rPr>
              <a:t> Réduction significative de l'espace disque et amélioration des temps de lecture.</a:t>
            </a:r>
          </a:p>
          <a:p>
            <a:pPr algn="l">
              <a:lnSpc>
                <a:spcPts val="33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99330" y="7082729"/>
            <a:ext cx="6304504" cy="3522642"/>
          </a:xfrm>
          <a:custGeom>
            <a:avLst/>
            <a:gdLst/>
            <a:ahLst/>
            <a:cxnLst/>
            <a:rect r="r" b="b" t="t" l="l"/>
            <a:pathLst>
              <a:path h="3522642" w="6304504">
                <a:moveTo>
                  <a:pt x="0" y="0"/>
                </a:moveTo>
                <a:lnTo>
                  <a:pt x="6304504" y="0"/>
                </a:lnTo>
                <a:lnTo>
                  <a:pt x="6304504" y="3522642"/>
                </a:lnTo>
                <a:lnTo>
                  <a:pt x="0" y="3522642"/>
                </a:lnTo>
                <a:lnTo>
                  <a:pt x="0" y="0"/>
                </a:lnTo>
                <a:close/>
              </a:path>
            </a:pathLst>
          </a:custGeom>
          <a:blipFill>
            <a:blip r:embed="rId3"/>
            <a:stretch>
              <a:fillRect l="0" t="0" r="0" b="0"/>
            </a:stretch>
          </a:blipFill>
        </p:spPr>
      </p:sp>
      <p:sp>
        <p:nvSpPr>
          <p:cNvPr name="Freeform 4" id="4"/>
          <p:cNvSpPr/>
          <p:nvPr/>
        </p:nvSpPr>
        <p:spPr>
          <a:xfrm flipH="false" flipV="false" rot="0">
            <a:off x="16109576" y="8229600"/>
            <a:ext cx="4356847" cy="4114800"/>
          </a:xfrm>
          <a:custGeom>
            <a:avLst/>
            <a:gdLst/>
            <a:ahLst/>
            <a:cxnLst/>
            <a:rect r="r" b="b" t="t" l="l"/>
            <a:pathLst>
              <a:path h="4114800" w="4356847">
                <a:moveTo>
                  <a:pt x="0" y="0"/>
                </a:moveTo>
                <a:lnTo>
                  <a:pt x="4356848" y="0"/>
                </a:lnTo>
                <a:lnTo>
                  <a:pt x="43568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05602" y="1365345"/>
            <a:ext cx="747321" cy="768415"/>
            <a:chOff x="0" y="0"/>
            <a:chExt cx="196825" cy="202381"/>
          </a:xfrm>
        </p:grpSpPr>
        <p:sp>
          <p:nvSpPr>
            <p:cNvPr name="Freeform 6" id="6"/>
            <p:cNvSpPr/>
            <p:nvPr/>
          </p:nvSpPr>
          <p:spPr>
            <a:xfrm flipH="false" flipV="false" rot="0">
              <a:off x="0" y="0"/>
              <a:ext cx="196825" cy="202381"/>
            </a:xfrm>
            <a:custGeom>
              <a:avLst/>
              <a:gdLst/>
              <a:ahLst/>
              <a:cxnLst/>
              <a:rect r="r" b="b" t="t" l="l"/>
              <a:pathLst>
                <a:path h="202381" w="196825">
                  <a:moveTo>
                    <a:pt x="0" y="0"/>
                  </a:moveTo>
                  <a:lnTo>
                    <a:pt x="196825" y="0"/>
                  </a:lnTo>
                  <a:lnTo>
                    <a:pt x="196825" y="202381"/>
                  </a:lnTo>
                  <a:lnTo>
                    <a:pt x="0" y="202381"/>
                  </a:lnTo>
                  <a:close/>
                </a:path>
              </a:pathLst>
            </a:custGeom>
            <a:solidFill>
              <a:srgbClr val="0054C5"/>
            </a:solidFill>
          </p:spPr>
        </p:sp>
        <p:sp>
          <p:nvSpPr>
            <p:cNvPr name="TextBox 7" id="7"/>
            <p:cNvSpPr txBox="true"/>
            <p:nvPr/>
          </p:nvSpPr>
          <p:spPr>
            <a:xfrm>
              <a:off x="0" y="-47625"/>
              <a:ext cx="196825" cy="2500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70704" y="2637209"/>
            <a:ext cx="626183" cy="566519"/>
            <a:chOff x="0" y="0"/>
            <a:chExt cx="164921" cy="149207"/>
          </a:xfrm>
        </p:grpSpPr>
        <p:sp>
          <p:nvSpPr>
            <p:cNvPr name="Freeform 9" id="9"/>
            <p:cNvSpPr/>
            <p:nvPr/>
          </p:nvSpPr>
          <p:spPr>
            <a:xfrm flipH="false" flipV="false" rot="0">
              <a:off x="0" y="0"/>
              <a:ext cx="164921" cy="149207"/>
            </a:xfrm>
            <a:custGeom>
              <a:avLst/>
              <a:gdLst/>
              <a:ahLst/>
              <a:cxnLst/>
              <a:rect r="r" b="b" t="t" l="l"/>
              <a:pathLst>
                <a:path h="149207" w="164921">
                  <a:moveTo>
                    <a:pt x="0" y="0"/>
                  </a:moveTo>
                  <a:lnTo>
                    <a:pt x="164921" y="0"/>
                  </a:lnTo>
                  <a:lnTo>
                    <a:pt x="164921" y="149207"/>
                  </a:lnTo>
                  <a:lnTo>
                    <a:pt x="0" y="149207"/>
                  </a:lnTo>
                  <a:close/>
                </a:path>
              </a:pathLst>
            </a:custGeom>
            <a:solidFill>
              <a:srgbClr val="0054C5"/>
            </a:solidFill>
          </p:spPr>
        </p:sp>
        <p:sp>
          <p:nvSpPr>
            <p:cNvPr name="TextBox 10" id="10"/>
            <p:cNvSpPr txBox="true"/>
            <p:nvPr/>
          </p:nvSpPr>
          <p:spPr>
            <a:xfrm>
              <a:off x="0" y="-47625"/>
              <a:ext cx="164921" cy="19683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24133" y="1025332"/>
            <a:ext cx="310192" cy="299142"/>
            <a:chOff x="0" y="0"/>
            <a:chExt cx="81697" cy="78786"/>
          </a:xfrm>
        </p:grpSpPr>
        <p:sp>
          <p:nvSpPr>
            <p:cNvPr name="Freeform 12" id="12"/>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3" id="13"/>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722033" y="2325653"/>
            <a:ext cx="310192" cy="299142"/>
            <a:chOff x="0" y="0"/>
            <a:chExt cx="81697" cy="78786"/>
          </a:xfrm>
        </p:grpSpPr>
        <p:sp>
          <p:nvSpPr>
            <p:cNvPr name="Freeform 15" id="15"/>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6" id="16"/>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7486375" y="2988253"/>
            <a:ext cx="310192" cy="299142"/>
            <a:chOff x="0" y="0"/>
            <a:chExt cx="81697" cy="78786"/>
          </a:xfrm>
        </p:grpSpPr>
        <p:sp>
          <p:nvSpPr>
            <p:cNvPr name="Freeform 18" id="18"/>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9" id="19"/>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301831" y="4953317"/>
            <a:ext cx="1684338"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omorrow"/>
                <a:ea typeface="Tomorrow"/>
                <a:cs typeface="Tomorrow"/>
                <a:sym typeface="Tomorrow"/>
              </a:rPr>
              <a:t>A → C → E → G</a:t>
            </a:r>
          </a:p>
        </p:txBody>
      </p:sp>
      <p:grpSp>
        <p:nvGrpSpPr>
          <p:cNvPr name="Group 21" id="21"/>
          <p:cNvGrpSpPr/>
          <p:nvPr/>
        </p:nvGrpSpPr>
        <p:grpSpPr>
          <a:xfrm rot="0">
            <a:off x="2438817" y="1749552"/>
            <a:ext cx="13213559" cy="7303294"/>
            <a:chOff x="0" y="0"/>
            <a:chExt cx="3480114" cy="1923501"/>
          </a:xfrm>
        </p:grpSpPr>
        <p:sp>
          <p:nvSpPr>
            <p:cNvPr name="Freeform 22" id="22"/>
            <p:cNvSpPr/>
            <p:nvPr/>
          </p:nvSpPr>
          <p:spPr>
            <a:xfrm flipH="false" flipV="false" rot="0">
              <a:off x="0" y="0"/>
              <a:ext cx="3480114" cy="1923501"/>
            </a:xfrm>
            <a:custGeom>
              <a:avLst/>
              <a:gdLst/>
              <a:ahLst/>
              <a:cxnLst/>
              <a:rect r="r" b="b" t="t" l="l"/>
              <a:pathLst>
                <a:path h="1923501" w="3480114">
                  <a:moveTo>
                    <a:pt x="0" y="0"/>
                  </a:moveTo>
                  <a:lnTo>
                    <a:pt x="3480114" y="0"/>
                  </a:lnTo>
                  <a:lnTo>
                    <a:pt x="3480114" y="1923501"/>
                  </a:lnTo>
                  <a:lnTo>
                    <a:pt x="0" y="1923501"/>
                  </a:lnTo>
                  <a:close/>
                </a:path>
              </a:pathLst>
            </a:custGeom>
            <a:solidFill>
              <a:srgbClr val="FFFFFF">
                <a:alpha val="10980"/>
              </a:srgbClr>
            </a:solidFill>
          </p:spPr>
        </p:sp>
        <p:sp>
          <p:nvSpPr>
            <p:cNvPr name="TextBox 23" id="23"/>
            <p:cNvSpPr txBox="true"/>
            <p:nvPr/>
          </p:nvSpPr>
          <p:spPr>
            <a:xfrm>
              <a:off x="0" y="-47625"/>
              <a:ext cx="3480114" cy="1971126"/>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3328892" y="239540"/>
            <a:ext cx="11630215" cy="1562116"/>
          </a:xfrm>
          <a:prstGeom prst="rect">
            <a:avLst/>
          </a:prstGeom>
        </p:spPr>
        <p:txBody>
          <a:bodyPr anchor="t" rtlCol="false" tIns="0" lIns="0" bIns="0" rIns="0">
            <a:spAutoFit/>
          </a:bodyPr>
          <a:lstStyle/>
          <a:p>
            <a:pPr algn="ctr" marL="0" indent="0" lvl="0">
              <a:lnSpc>
                <a:spcPts val="6299"/>
              </a:lnSpc>
              <a:spcBef>
                <a:spcPct val="0"/>
              </a:spcBef>
            </a:pPr>
            <a:r>
              <a:rPr lang="en-US" b="true" sz="4499">
                <a:solidFill>
                  <a:srgbClr val="FFFFFF"/>
                </a:solidFill>
                <a:latin typeface="Georgia Bold"/>
                <a:ea typeface="Georgia Bold"/>
                <a:cs typeface="Georgia Bold"/>
                <a:sym typeface="Georgia Bold"/>
              </a:rPr>
              <a:t>Analyse distribuée des données météo avec Hive</a:t>
            </a:r>
          </a:p>
        </p:txBody>
      </p:sp>
      <p:sp>
        <p:nvSpPr>
          <p:cNvPr name="TextBox 25" id="25"/>
          <p:cNvSpPr txBox="true"/>
          <p:nvPr/>
        </p:nvSpPr>
        <p:spPr>
          <a:xfrm rot="0">
            <a:off x="4066364" y="2432050"/>
            <a:ext cx="10892744" cy="701675"/>
          </a:xfrm>
          <a:prstGeom prst="rect">
            <a:avLst/>
          </a:prstGeom>
        </p:spPr>
        <p:txBody>
          <a:bodyPr anchor="t" rtlCol="false" tIns="0" lIns="0" bIns="0" rIns="0">
            <a:spAutoFit/>
          </a:bodyPr>
          <a:lstStyle/>
          <a:p>
            <a:pPr algn="just">
              <a:lnSpc>
                <a:spcPts val="2800"/>
              </a:lnSpc>
            </a:pPr>
            <a:r>
              <a:rPr lang="en-US" sz="2000">
                <a:solidFill>
                  <a:srgbClr val="FFFFFF"/>
                </a:solidFill>
                <a:latin typeface="Proxima Nova"/>
                <a:ea typeface="Proxima Nova"/>
                <a:cs typeface="Proxima Nova"/>
                <a:sym typeface="Proxima Nova"/>
              </a:rPr>
              <a:t>Objectif :Permettre l’exploration et l’analyse de grands volumes de données stockées dans HDFS à l’aide de requêtes SQL.</a:t>
            </a:r>
          </a:p>
        </p:txBody>
      </p:sp>
      <p:grpSp>
        <p:nvGrpSpPr>
          <p:cNvPr name="Group 26" id="26"/>
          <p:cNvGrpSpPr/>
          <p:nvPr/>
        </p:nvGrpSpPr>
        <p:grpSpPr>
          <a:xfrm rot="10720463">
            <a:off x="2948298" y="2445612"/>
            <a:ext cx="761189" cy="533908"/>
            <a:chOff x="0" y="0"/>
            <a:chExt cx="753315" cy="528385"/>
          </a:xfrm>
        </p:grpSpPr>
        <p:sp>
          <p:nvSpPr>
            <p:cNvPr name="Freeform 27" id="27"/>
            <p:cNvSpPr/>
            <p:nvPr/>
          </p:nvSpPr>
          <p:spPr>
            <a:xfrm flipH="false" flipV="false" rot="0">
              <a:off x="0" y="0"/>
              <a:ext cx="753315" cy="528385"/>
            </a:xfrm>
            <a:custGeom>
              <a:avLst/>
              <a:gdLst/>
              <a:ahLst/>
              <a:cxnLst/>
              <a:rect r="r" b="b" t="t" l="l"/>
              <a:pathLst>
                <a:path h="528385" w="753315">
                  <a:moveTo>
                    <a:pt x="0" y="264193"/>
                  </a:moveTo>
                  <a:lnTo>
                    <a:pt x="406400" y="0"/>
                  </a:lnTo>
                  <a:lnTo>
                    <a:pt x="406400" y="203200"/>
                  </a:lnTo>
                  <a:lnTo>
                    <a:pt x="753315" y="203200"/>
                  </a:lnTo>
                  <a:lnTo>
                    <a:pt x="753315" y="325185"/>
                  </a:lnTo>
                  <a:lnTo>
                    <a:pt x="406400" y="325185"/>
                  </a:lnTo>
                  <a:lnTo>
                    <a:pt x="406400" y="528385"/>
                  </a:lnTo>
                  <a:lnTo>
                    <a:pt x="0" y="264193"/>
                  </a:lnTo>
                  <a:close/>
                </a:path>
              </a:pathLst>
            </a:custGeom>
            <a:solidFill>
              <a:srgbClr val="0054C5"/>
            </a:solidFill>
          </p:spPr>
        </p:sp>
        <p:sp>
          <p:nvSpPr>
            <p:cNvPr name="TextBox 28" id="28"/>
            <p:cNvSpPr txBox="true"/>
            <p:nvPr/>
          </p:nvSpPr>
          <p:spPr>
            <a:xfrm>
              <a:off x="101600" y="155575"/>
              <a:ext cx="651715" cy="16961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6383201" y="6980206"/>
            <a:ext cx="6259069" cy="2072640"/>
          </a:xfrm>
          <a:prstGeom prst="rect">
            <a:avLst/>
          </a:prstGeom>
        </p:spPr>
        <p:txBody>
          <a:bodyPr anchor="t" rtlCol="false" tIns="0" lIns="0" bIns="0" rIns="0">
            <a:spAutoFit/>
          </a:bodyPr>
          <a:lstStyle/>
          <a:p>
            <a:pPr algn="just">
              <a:lnSpc>
                <a:spcPts val="3359"/>
              </a:lnSpc>
            </a:pPr>
            <a:r>
              <a:rPr lang="en-US" sz="2400" b="true">
                <a:solidFill>
                  <a:srgbClr val="FFFFFF"/>
                </a:solidFill>
                <a:latin typeface="Proxima Nova Bold"/>
                <a:ea typeface="Proxima Nova Bold"/>
                <a:cs typeface="Proxima Nova Bold"/>
                <a:sym typeface="Proxima Nova Bold"/>
              </a:rPr>
              <a:t>Apports de Hive :</a:t>
            </a:r>
          </a:p>
          <a:p>
            <a:pPr algn="just"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Int</a:t>
            </a:r>
            <a:r>
              <a:rPr lang="en-US" b="true" sz="2400">
                <a:solidFill>
                  <a:srgbClr val="FFFFFF"/>
                </a:solidFill>
                <a:latin typeface="Proxima Nova Bold"/>
                <a:ea typeface="Proxima Nova Bold"/>
                <a:cs typeface="Proxima Nova Bold"/>
                <a:sym typeface="Proxima Nova Bold"/>
              </a:rPr>
              <a:t>erface SQL</a:t>
            </a:r>
            <a:r>
              <a:rPr lang="en-US" b="true" sz="2400">
                <a:solidFill>
                  <a:srgbClr val="FFFFFF"/>
                </a:solidFill>
                <a:latin typeface="Proxima Nova Bold"/>
                <a:ea typeface="Proxima Nova Bold"/>
                <a:cs typeface="Proxima Nova Bold"/>
                <a:sym typeface="Proxima Nova Bold"/>
              </a:rPr>
              <a:t> familière pour le Big Data</a:t>
            </a:r>
          </a:p>
          <a:p>
            <a:pPr algn="just"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Traitement distribué et scalable</a:t>
            </a:r>
          </a:p>
          <a:p>
            <a:pPr algn="just"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Intégration native avec HDFS et Parquet</a:t>
            </a:r>
          </a:p>
          <a:p>
            <a:pPr algn="just">
              <a:lnSpc>
                <a:spcPts val="3359"/>
              </a:lnSpc>
            </a:pPr>
          </a:p>
        </p:txBody>
      </p:sp>
      <p:grpSp>
        <p:nvGrpSpPr>
          <p:cNvPr name="Group 30" id="30"/>
          <p:cNvGrpSpPr/>
          <p:nvPr/>
        </p:nvGrpSpPr>
        <p:grpSpPr>
          <a:xfrm rot="10720463">
            <a:off x="2948298" y="3635161"/>
            <a:ext cx="761189" cy="533908"/>
            <a:chOff x="0" y="0"/>
            <a:chExt cx="753315" cy="528385"/>
          </a:xfrm>
        </p:grpSpPr>
        <p:sp>
          <p:nvSpPr>
            <p:cNvPr name="Freeform 31" id="31"/>
            <p:cNvSpPr/>
            <p:nvPr/>
          </p:nvSpPr>
          <p:spPr>
            <a:xfrm flipH="false" flipV="false" rot="0">
              <a:off x="0" y="0"/>
              <a:ext cx="753315" cy="528385"/>
            </a:xfrm>
            <a:custGeom>
              <a:avLst/>
              <a:gdLst/>
              <a:ahLst/>
              <a:cxnLst/>
              <a:rect r="r" b="b" t="t" l="l"/>
              <a:pathLst>
                <a:path h="528385" w="753315">
                  <a:moveTo>
                    <a:pt x="0" y="264193"/>
                  </a:moveTo>
                  <a:lnTo>
                    <a:pt x="406400" y="0"/>
                  </a:lnTo>
                  <a:lnTo>
                    <a:pt x="406400" y="203200"/>
                  </a:lnTo>
                  <a:lnTo>
                    <a:pt x="753315" y="203200"/>
                  </a:lnTo>
                  <a:lnTo>
                    <a:pt x="753315" y="325185"/>
                  </a:lnTo>
                  <a:lnTo>
                    <a:pt x="406400" y="325185"/>
                  </a:lnTo>
                  <a:lnTo>
                    <a:pt x="406400" y="528385"/>
                  </a:lnTo>
                  <a:lnTo>
                    <a:pt x="0" y="264193"/>
                  </a:lnTo>
                  <a:close/>
                </a:path>
              </a:pathLst>
            </a:custGeom>
            <a:solidFill>
              <a:srgbClr val="0054C5"/>
            </a:solidFill>
          </p:spPr>
        </p:sp>
        <p:sp>
          <p:nvSpPr>
            <p:cNvPr name="TextBox 32" id="32"/>
            <p:cNvSpPr txBox="true"/>
            <p:nvPr/>
          </p:nvSpPr>
          <p:spPr>
            <a:xfrm>
              <a:off x="101600" y="155575"/>
              <a:ext cx="651715" cy="16961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4066364" y="3642249"/>
            <a:ext cx="10892744" cy="3873500"/>
          </a:xfrm>
          <a:prstGeom prst="rect">
            <a:avLst/>
          </a:prstGeom>
        </p:spPr>
        <p:txBody>
          <a:bodyPr anchor="t" rtlCol="false" tIns="0" lIns="0" bIns="0" rIns="0">
            <a:spAutoFit/>
          </a:bodyPr>
          <a:lstStyle/>
          <a:p>
            <a:pPr algn="just">
              <a:lnSpc>
                <a:spcPts val="2800"/>
              </a:lnSpc>
            </a:pPr>
            <a:r>
              <a:rPr lang="en-US" sz="2000">
                <a:solidFill>
                  <a:srgbClr val="FFFFFF"/>
                </a:solidFill>
                <a:latin typeface="Proxima Nova"/>
                <a:ea typeface="Proxima Nova"/>
                <a:cs typeface="Proxima Nova"/>
                <a:sym typeface="Proxima Nova"/>
              </a:rPr>
              <a:t>Mise en œuvre :</a:t>
            </a:r>
          </a:p>
          <a:p>
            <a:pPr algn="just" marL="431801" indent="-215900" lvl="1">
              <a:lnSpc>
                <a:spcPts val="2800"/>
              </a:lnSpc>
              <a:buFont typeface="Arial"/>
              <a:buChar char="•"/>
            </a:pPr>
            <a:r>
              <a:rPr lang="en-US" sz="2000">
                <a:solidFill>
                  <a:srgbClr val="FFFFFF"/>
                </a:solidFill>
                <a:latin typeface="Proxima Nova"/>
                <a:ea typeface="Proxima Nova"/>
                <a:cs typeface="Proxima Nova"/>
                <a:sym typeface="Proxima Nova"/>
              </a:rPr>
              <a:t>Création de tables externes Hive pointant vers les fichiers Parquet dans HDFS</a:t>
            </a:r>
          </a:p>
          <a:p>
            <a:pPr algn="just" marL="431801" indent="-215900" lvl="1">
              <a:lnSpc>
                <a:spcPts val="2800"/>
              </a:lnSpc>
              <a:buFont typeface="Arial"/>
              <a:buChar char="•"/>
            </a:pPr>
            <a:r>
              <a:rPr lang="en-US" sz="2000">
                <a:solidFill>
                  <a:srgbClr val="FFFFFF"/>
                </a:solidFill>
                <a:latin typeface="Proxima Nova"/>
                <a:ea typeface="Proxima Nova"/>
                <a:cs typeface="Proxima Nova"/>
                <a:sym typeface="Proxima Nova"/>
              </a:rPr>
              <a:t>Schémas adaptés aux données météo (station, température, humidité, timestamp)</a:t>
            </a:r>
          </a:p>
          <a:p>
            <a:pPr algn="just" marL="431801" indent="-215900" lvl="1">
              <a:lnSpc>
                <a:spcPts val="2800"/>
              </a:lnSpc>
              <a:buFont typeface="Arial"/>
              <a:buChar char="•"/>
            </a:pPr>
            <a:r>
              <a:rPr lang="en-US" sz="2000">
                <a:solidFill>
                  <a:srgbClr val="FFFFFF"/>
                </a:solidFill>
                <a:latin typeface="Proxima Nova"/>
                <a:ea typeface="Proxima Nova"/>
                <a:cs typeface="Proxima Nova"/>
                <a:sym typeface="Proxima Nova"/>
              </a:rPr>
              <a:t>Interrogation des données sans duplication</a:t>
            </a:r>
          </a:p>
          <a:p>
            <a:pPr algn="just">
              <a:lnSpc>
                <a:spcPts val="2800"/>
              </a:lnSpc>
            </a:pPr>
            <a:r>
              <a:rPr lang="en-US" sz="2000">
                <a:solidFill>
                  <a:srgbClr val="FFFFFF"/>
                </a:solidFill>
                <a:latin typeface="Proxima Nova"/>
                <a:ea typeface="Proxima Nova"/>
                <a:cs typeface="Proxima Nova"/>
                <a:sym typeface="Proxima Nova"/>
              </a:rPr>
              <a:t>Types d’analyses réalisées :</a:t>
            </a:r>
          </a:p>
          <a:p>
            <a:pPr algn="just" marL="431801" indent="-215900" lvl="1">
              <a:lnSpc>
                <a:spcPts val="2800"/>
              </a:lnSpc>
              <a:buFont typeface="Arial"/>
              <a:buChar char="•"/>
            </a:pPr>
            <a:r>
              <a:rPr lang="en-US" sz="2000">
                <a:solidFill>
                  <a:srgbClr val="FFFFFF"/>
                </a:solidFill>
                <a:latin typeface="Proxima Nova"/>
                <a:ea typeface="Proxima Nova"/>
                <a:cs typeface="Proxima Nova"/>
                <a:sym typeface="Proxima Nova"/>
              </a:rPr>
              <a:t> </a:t>
            </a:r>
            <a:r>
              <a:rPr lang="en-US" sz="2000">
                <a:solidFill>
                  <a:srgbClr val="FFFFFF"/>
                </a:solidFill>
                <a:latin typeface="Proxima Nova"/>
                <a:ea typeface="Proxima Nova"/>
                <a:cs typeface="Proxima Nova"/>
                <a:sym typeface="Proxima Nova"/>
              </a:rPr>
              <a:t>Statistiques par station : AVG, MAX, MIN, COUNT</a:t>
            </a:r>
          </a:p>
          <a:p>
            <a:pPr algn="just" marL="431801" indent="-215900" lvl="1">
              <a:lnSpc>
                <a:spcPts val="2800"/>
              </a:lnSpc>
              <a:buFont typeface="Arial"/>
              <a:buChar char="•"/>
            </a:pPr>
            <a:r>
              <a:rPr lang="en-US" sz="2000">
                <a:solidFill>
                  <a:srgbClr val="FFFFFF"/>
                </a:solidFill>
                <a:latin typeface="Proxima Nova"/>
                <a:ea typeface="Proxima Nova"/>
                <a:cs typeface="Proxima Nova"/>
                <a:sym typeface="Proxima Nova"/>
              </a:rPr>
              <a:t> Analyse temporelle par fenêtre (heure/jour)</a:t>
            </a:r>
          </a:p>
          <a:p>
            <a:pPr algn="just" marL="431801" indent="-215900" lvl="1">
              <a:lnSpc>
                <a:spcPts val="2800"/>
              </a:lnSpc>
              <a:buFont typeface="Arial"/>
              <a:buChar char="•"/>
            </a:pPr>
            <a:r>
              <a:rPr lang="en-US" sz="2000">
                <a:solidFill>
                  <a:srgbClr val="FFFFFF"/>
                </a:solidFill>
                <a:latin typeface="Proxima Nova"/>
                <a:ea typeface="Proxima Nova"/>
                <a:cs typeface="Proxima Nova"/>
                <a:sym typeface="Proxima Nova"/>
              </a:rPr>
              <a:t> Détection d’anomalies (températures extrêmes)</a:t>
            </a:r>
          </a:p>
          <a:p>
            <a:pPr algn="just" marL="431801" indent="-215900" lvl="1">
              <a:lnSpc>
                <a:spcPts val="2800"/>
              </a:lnSpc>
              <a:buFont typeface="Arial"/>
              <a:buChar char="•"/>
            </a:pPr>
            <a:r>
              <a:rPr lang="en-US" sz="2000">
                <a:solidFill>
                  <a:srgbClr val="FFFFFF"/>
                </a:solidFill>
                <a:latin typeface="Proxima Nova"/>
                <a:ea typeface="Proxima Nova"/>
                <a:cs typeface="Proxima Nova"/>
                <a:sym typeface="Proxima Nova"/>
              </a:rPr>
              <a:t> Comparaison entre stations</a:t>
            </a:r>
          </a:p>
          <a:p>
            <a:pPr algn="just">
              <a:lnSpc>
                <a:spcPts val="2800"/>
              </a:lnSpc>
            </a:pPr>
          </a:p>
          <a:p>
            <a:pPr algn="just">
              <a:lnSpc>
                <a:spcPts val="28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99330" y="7082729"/>
            <a:ext cx="6304504" cy="3522642"/>
          </a:xfrm>
          <a:custGeom>
            <a:avLst/>
            <a:gdLst/>
            <a:ahLst/>
            <a:cxnLst/>
            <a:rect r="r" b="b" t="t" l="l"/>
            <a:pathLst>
              <a:path h="3522642" w="6304504">
                <a:moveTo>
                  <a:pt x="0" y="0"/>
                </a:moveTo>
                <a:lnTo>
                  <a:pt x="6304504" y="0"/>
                </a:lnTo>
                <a:lnTo>
                  <a:pt x="6304504" y="3522642"/>
                </a:lnTo>
                <a:lnTo>
                  <a:pt x="0" y="3522642"/>
                </a:lnTo>
                <a:lnTo>
                  <a:pt x="0" y="0"/>
                </a:lnTo>
                <a:close/>
              </a:path>
            </a:pathLst>
          </a:custGeom>
          <a:blipFill>
            <a:blip r:embed="rId3"/>
            <a:stretch>
              <a:fillRect l="0" t="0" r="0" b="0"/>
            </a:stretch>
          </a:blipFill>
        </p:spPr>
      </p:sp>
      <p:sp>
        <p:nvSpPr>
          <p:cNvPr name="Freeform 4" id="4"/>
          <p:cNvSpPr/>
          <p:nvPr/>
        </p:nvSpPr>
        <p:spPr>
          <a:xfrm flipH="false" flipV="false" rot="0">
            <a:off x="16109576" y="8229600"/>
            <a:ext cx="4356847" cy="4114800"/>
          </a:xfrm>
          <a:custGeom>
            <a:avLst/>
            <a:gdLst/>
            <a:ahLst/>
            <a:cxnLst/>
            <a:rect r="r" b="b" t="t" l="l"/>
            <a:pathLst>
              <a:path h="4114800" w="4356847">
                <a:moveTo>
                  <a:pt x="0" y="0"/>
                </a:moveTo>
                <a:lnTo>
                  <a:pt x="4356848" y="0"/>
                </a:lnTo>
                <a:lnTo>
                  <a:pt x="43568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05602" y="1365345"/>
            <a:ext cx="747321" cy="768415"/>
            <a:chOff x="0" y="0"/>
            <a:chExt cx="196825" cy="202381"/>
          </a:xfrm>
        </p:grpSpPr>
        <p:sp>
          <p:nvSpPr>
            <p:cNvPr name="Freeform 6" id="6"/>
            <p:cNvSpPr/>
            <p:nvPr/>
          </p:nvSpPr>
          <p:spPr>
            <a:xfrm flipH="false" flipV="false" rot="0">
              <a:off x="0" y="0"/>
              <a:ext cx="196825" cy="202381"/>
            </a:xfrm>
            <a:custGeom>
              <a:avLst/>
              <a:gdLst/>
              <a:ahLst/>
              <a:cxnLst/>
              <a:rect r="r" b="b" t="t" l="l"/>
              <a:pathLst>
                <a:path h="202381" w="196825">
                  <a:moveTo>
                    <a:pt x="0" y="0"/>
                  </a:moveTo>
                  <a:lnTo>
                    <a:pt x="196825" y="0"/>
                  </a:lnTo>
                  <a:lnTo>
                    <a:pt x="196825" y="202381"/>
                  </a:lnTo>
                  <a:lnTo>
                    <a:pt x="0" y="202381"/>
                  </a:lnTo>
                  <a:close/>
                </a:path>
              </a:pathLst>
            </a:custGeom>
            <a:solidFill>
              <a:srgbClr val="0054C5"/>
            </a:solidFill>
          </p:spPr>
        </p:sp>
        <p:sp>
          <p:nvSpPr>
            <p:cNvPr name="TextBox 7" id="7"/>
            <p:cNvSpPr txBox="true"/>
            <p:nvPr/>
          </p:nvSpPr>
          <p:spPr>
            <a:xfrm>
              <a:off x="0" y="-47625"/>
              <a:ext cx="196825" cy="2500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70704" y="2637209"/>
            <a:ext cx="626183" cy="566519"/>
            <a:chOff x="0" y="0"/>
            <a:chExt cx="164921" cy="149207"/>
          </a:xfrm>
        </p:grpSpPr>
        <p:sp>
          <p:nvSpPr>
            <p:cNvPr name="Freeform 9" id="9"/>
            <p:cNvSpPr/>
            <p:nvPr/>
          </p:nvSpPr>
          <p:spPr>
            <a:xfrm flipH="false" flipV="false" rot="0">
              <a:off x="0" y="0"/>
              <a:ext cx="164921" cy="149207"/>
            </a:xfrm>
            <a:custGeom>
              <a:avLst/>
              <a:gdLst/>
              <a:ahLst/>
              <a:cxnLst/>
              <a:rect r="r" b="b" t="t" l="l"/>
              <a:pathLst>
                <a:path h="149207" w="164921">
                  <a:moveTo>
                    <a:pt x="0" y="0"/>
                  </a:moveTo>
                  <a:lnTo>
                    <a:pt x="164921" y="0"/>
                  </a:lnTo>
                  <a:lnTo>
                    <a:pt x="164921" y="149207"/>
                  </a:lnTo>
                  <a:lnTo>
                    <a:pt x="0" y="149207"/>
                  </a:lnTo>
                  <a:close/>
                </a:path>
              </a:pathLst>
            </a:custGeom>
            <a:solidFill>
              <a:srgbClr val="0054C5"/>
            </a:solidFill>
          </p:spPr>
        </p:sp>
        <p:sp>
          <p:nvSpPr>
            <p:cNvPr name="TextBox 10" id="10"/>
            <p:cNvSpPr txBox="true"/>
            <p:nvPr/>
          </p:nvSpPr>
          <p:spPr>
            <a:xfrm>
              <a:off x="0" y="-47625"/>
              <a:ext cx="164921" cy="19683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24133" y="1025332"/>
            <a:ext cx="310192" cy="299142"/>
            <a:chOff x="0" y="0"/>
            <a:chExt cx="81697" cy="78786"/>
          </a:xfrm>
        </p:grpSpPr>
        <p:sp>
          <p:nvSpPr>
            <p:cNvPr name="Freeform 12" id="12"/>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3" id="13"/>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722033" y="2325653"/>
            <a:ext cx="310192" cy="299142"/>
            <a:chOff x="0" y="0"/>
            <a:chExt cx="81697" cy="78786"/>
          </a:xfrm>
        </p:grpSpPr>
        <p:sp>
          <p:nvSpPr>
            <p:cNvPr name="Freeform 15" id="15"/>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6" id="16"/>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7486375" y="2988253"/>
            <a:ext cx="310192" cy="299142"/>
            <a:chOff x="0" y="0"/>
            <a:chExt cx="81697" cy="78786"/>
          </a:xfrm>
        </p:grpSpPr>
        <p:sp>
          <p:nvSpPr>
            <p:cNvPr name="Freeform 18" id="18"/>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9" id="19"/>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496887" y="2133760"/>
            <a:ext cx="7638398" cy="7124540"/>
            <a:chOff x="0" y="0"/>
            <a:chExt cx="2011759" cy="1876422"/>
          </a:xfrm>
        </p:grpSpPr>
        <p:sp>
          <p:nvSpPr>
            <p:cNvPr name="Freeform 21" id="21"/>
            <p:cNvSpPr/>
            <p:nvPr/>
          </p:nvSpPr>
          <p:spPr>
            <a:xfrm flipH="false" flipV="false" rot="0">
              <a:off x="0" y="0"/>
              <a:ext cx="2011759" cy="1876422"/>
            </a:xfrm>
            <a:custGeom>
              <a:avLst/>
              <a:gdLst/>
              <a:ahLst/>
              <a:cxnLst/>
              <a:rect r="r" b="b" t="t" l="l"/>
              <a:pathLst>
                <a:path h="1876422" w="2011759">
                  <a:moveTo>
                    <a:pt x="0" y="0"/>
                  </a:moveTo>
                  <a:lnTo>
                    <a:pt x="2011759" y="0"/>
                  </a:lnTo>
                  <a:lnTo>
                    <a:pt x="2011759" y="1876422"/>
                  </a:lnTo>
                  <a:lnTo>
                    <a:pt x="0" y="1876422"/>
                  </a:lnTo>
                  <a:close/>
                </a:path>
              </a:pathLst>
            </a:custGeom>
            <a:solidFill>
              <a:srgbClr val="FFFFFF">
                <a:alpha val="10980"/>
              </a:srgbClr>
            </a:solidFill>
          </p:spPr>
        </p:sp>
        <p:sp>
          <p:nvSpPr>
            <p:cNvPr name="TextBox 22" id="22"/>
            <p:cNvSpPr txBox="true"/>
            <p:nvPr/>
          </p:nvSpPr>
          <p:spPr>
            <a:xfrm>
              <a:off x="0" y="-47625"/>
              <a:ext cx="2011759" cy="1924047"/>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9991441" y="3594039"/>
            <a:ext cx="7040784" cy="3098923"/>
          </a:xfrm>
          <a:custGeom>
            <a:avLst/>
            <a:gdLst/>
            <a:ahLst/>
            <a:cxnLst/>
            <a:rect r="r" b="b" t="t" l="l"/>
            <a:pathLst>
              <a:path h="3098923" w="7040784">
                <a:moveTo>
                  <a:pt x="0" y="0"/>
                </a:moveTo>
                <a:lnTo>
                  <a:pt x="7040784" y="0"/>
                </a:lnTo>
                <a:lnTo>
                  <a:pt x="7040784" y="3098922"/>
                </a:lnTo>
                <a:lnTo>
                  <a:pt x="0" y="3098922"/>
                </a:lnTo>
                <a:lnTo>
                  <a:pt x="0" y="0"/>
                </a:lnTo>
                <a:close/>
              </a:path>
            </a:pathLst>
          </a:custGeom>
          <a:blipFill>
            <a:blip r:embed="rId6"/>
            <a:stretch>
              <a:fillRect l="0" t="-93404" r="0" b="0"/>
            </a:stretch>
          </a:blipFill>
        </p:spPr>
      </p:sp>
      <p:sp>
        <p:nvSpPr>
          <p:cNvPr name="TextBox 24" id="24"/>
          <p:cNvSpPr txBox="true"/>
          <p:nvPr/>
        </p:nvSpPr>
        <p:spPr>
          <a:xfrm rot="0">
            <a:off x="3006356" y="682453"/>
            <a:ext cx="10590951" cy="880127"/>
          </a:xfrm>
          <a:prstGeom prst="rect">
            <a:avLst/>
          </a:prstGeom>
        </p:spPr>
        <p:txBody>
          <a:bodyPr anchor="t" rtlCol="false" tIns="0" lIns="0" bIns="0" rIns="0">
            <a:spAutoFit/>
          </a:bodyPr>
          <a:lstStyle/>
          <a:p>
            <a:pPr algn="l" marL="0" indent="0" lvl="0">
              <a:lnSpc>
                <a:spcPts val="7139"/>
              </a:lnSpc>
              <a:spcBef>
                <a:spcPct val="0"/>
              </a:spcBef>
            </a:pPr>
            <a:r>
              <a:rPr lang="en-US" b="true" sz="5099">
                <a:solidFill>
                  <a:srgbClr val="FFFFFF"/>
                </a:solidFill>
                <a:latin typeface="Georgia Bold"/>
                <a:ea typeface="Georgia Bold"/>
                <a:cs typeface="Georgia Bold"/>
                <a:sym typeface="Georgia Bold"/>
              </a:rPr>
              <a:t>Environnement &amp; Déploiement</a:t>
            </a:r>
          </a:p>
        </p:txBody>
      </p:sp>
      <p:sp>
        <p:nvSpPr>
          <p:cNvPr name="TextBox 25" id="25"/>
          <p:cNvSpPr txBox="true"/>
          <p:nvPr/>
        </p:nvSpPr>
        <p:spPr>
          <a:xfrm rot="0">
            <a:off x="1748611" y="2437124"/>
            <a:ext cx="7134952" cy="668274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Tous les services dans Docker :</a:t>
            </a:r>
          </a:p>
          <a:p>
            <a:pPr algn="l">
              <a:lnSpc>
                <a:spcPts val="3359"/>
              </a:lnSpc>
            </a:pPr>
            <a:r>
              <a:rPr lang="en-US" sz="2400" b="true">
                <a:solidFill>
                  <a:srgbClr val="FFFFFF"/>
                </a:solidFill>
                <a:latin typeface="Proxima Nova Bold"/>
                <a:ea typeface="Proxima Nova Bold"/>
                <a:cs typeface="Proxima Nova Bold"/>
                <a:sym typeface="Proxima Nova Bold"/>
              </a:rPr>
              <a:t>        → Kafka, Zookeeper</a:t>
            </a:r>
          </a:p>
          <a:p>
            <a:pPr algn="l">
              <a:lnSpc>
                <a:spcPts val="3359"/>
              </a:lnSpc>
            </a:pPr>
            <a:r>
              <a:rPr lang="en-US" sz="2400" b="true">
                <a:solidFill>
                  <a:srgbClr val="FFFFFF"/>
                </a:solidFill>
                <a:latin typeface="Proxima Nova Bold"/>
                <a:ea typeface="Proxima Nova Bold"/>
                <a:cs typeface="Proxima Nova Bold"/>
                <a:sym typeface="Proxima Nova Bold"/>
              </a:rPr>
              <a:t>        → Spark mas</a:t>
            </a:r>
            <a:r>
              <a:rPr lang="en-US" sz="2400" b="true">
                <a:solidFill>
                  <a:srgbClr val="FFFFFF"/>
                </a:solidFill>
                <a:latin typeface="Proxima Nova Bold"/>
                <a:ea typeface="Proxima Nova Bold"/>
                <a:cs typeface="Proxima Nova Bold"/>
                <a:sym typeface="Proxima Nova Bold"/>
              </a:rPr>
              <a:t>ter/worker</a:t>
            </a:r>
          </a:p>
          <a:p>
            <a:pPr algn="l">
              <a:lnSpc>
                <a:spcPts val="3359"/>
              </a:lnSpc>
            </a:pPr>
            <a:r>
              <a:rPr lang="en-US" sz="2400">
                <a:solidFill>
                  <a:srgbClr val="FFFFFF"/>
                </a:solidFill>
                <a:latin typeface="Proxima Nova"/>
                <a:ea typeface="Proxima Nova"/>
                <a:cs typeface="Proxima Nova"/>
                <a:sym typeface="Proxima Nova"/>
              </a:rPr>
              <a:t>        → HDFS (N</a:t>
            </a:r>
            <a:r>
              <a:rPr lang="en-US" sz="2400">
                <a:solidFill>
                  <a:srgbClr val="FFFFFF"/>
                </a:solidFill>
                <a:latin typeface="Proxima Nova"/>
                <a:ea typeface="Proxima Nova"/>
                <a:cs typeface="Proxima Nova"/>
                <a:sym typeface="Proxima Nova"/>
              </a:rPr>
              <a:t>ameNode, DataNode)</a:t>
            </a:r>
          </a:p>
          <a:p>
            <a:pPr algn="l">
              <a:lnSpc>
                <a:spcPts val="3359"/>
              </a:lnSpc>
            </a:pPr>
            <a:r>
              <a:rPr lang="en-US" sz="2400">
                <a:solidFill>
                  <a:srgbClr val="FFFFFF"/>
                </a:solidFill>
                <a:latin typeface="Proxima Nova"/>
                <a:ea typeface="Proxima Nova"/>
                <a:cs typeface="Proxima Nova"/>
                <a:sym typeface="Proxima Nova"/>
              </a:rPr>
              <a:t>        → Hiv</a:t>
            </a:r>
            <a:r>
              <a:rPr lang="en-US" sz="2400">
                <a:solidFill>
                  <a:srgbClr val="FFFFFF"/>
                </a:solidFill>
                <a:latin typeface="Proxima Nova"/>
                <a:ea typeface="Proxima Nova"/>
                <a:cs typeface="Proxima Nova"/>
                <a:sym typeface="Proxima Nova"/>
              </a:rPr>
              <a:t>e</a:t>
            </a:r>
          </a:p>
          <a:p>
            <a:pPr algn="l">
              <a:lnSpc>
                <a:spcPts val="3359"/>
              </a:lnSpc>
            </a:pPr>
          </a:p>
          <a:p>
            <a:pPr algn="l"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Orch</a:t>
            </a:r>
            <a:r>
              <a:rPr lang="en-US" b="true" sz="2400">
                <a:solidFill>
                  <a:srgbClr val="FFFFFF"/>
                </a:solidFill>
                <a:latin typeface="Proxima Nova Bold"/>
                <a:ea typeface="Proxima Nova Bold"/>
                <a:cs typeface="Proxima Nova Bold"/>
                <a:sym typeface="Proxima Nova Bold"/>
              </a:rPr>
              <a:t>estration avec Docker</a:t>
            </a:r>
            <a:r>
              <a:rPr lang="en-US" b="true" sz="2400">
                <a:solidFill>
                  <a:srgbClr val="FFFFFF"/>
                </a:solidFill>
                <a:latin typeface="Proxima Nova Bold"/>
                <a:ea typeface="Proxima Nova Bold"/>
                <a:cs typeface="Proxima Nova Bold"/>
                <a:sym typeface="Proxima Nova Bold"/>
              </a:rPr>
              <a:t> Compose</a:t>
            </a:r>
          </a:p>
          <a:p>
            <a:pPr algn="l">
              <a:lnSpc>
                <a:spcPts val="3359"/>
              </a:lnSpc>
            </a:pPr>
          </a:p>
          <a:p>
            <a:pPr algn="l" marL="518160" indent="-259080" lvl="1">
              <a:lnSpc>
                <a:spcPts val="3359"/>
              </a:lnSpc>
              <a:buFont typeface="Arial"/>
              <a:buChar char="•"/>
            </a:pPr>
            <a:r>
              <a:rPr lang="en-US" b="true" sz="2400">
                <a:solidFill>
                  <a:srgbClr val="FFFFFF"/>
                </a:solidFill>
                <a:latin typeface="Proxima Nova Bold"/>
                <a:ea typeface="Proxima Nova Bold"/>
                <a:cs typeface="Proxima Nova Bold"/>
                <a:sym typeface="Proxima Nova Bold"/>
              </a:rPr>
              <a:t>Avantages :</a:t>
            </a:r>
          </a:p>
          <a:p>
            <a:pPr algn="l">
              <a:lnSpc>
                <a:spcPts val="3359"/>
              </a:lnSpc>
            </a:pPr>
            <a:r>
              <a:rPr lang="en-US" sz="2400" b="true">
                <a:solidFill>
                  <a:srgbClr val="FFFFFF"/>
                </a:solidFill>
                <a:latin typeface="Proxima Nova Bold"/>
                <a:ea typeface="Proxima Nova Bold"/>
                <a:cs typeface="Proxima Nova Bold"/>
                <a:sym typeface="Proxima Nova Bold"/>
              </a:rPr>
              <a:t>  </a:t>
            </a:r>
            <a:r>
              <a:rPr lang="en-US" sz="2400">
                <a:solidFill>
                  <a:srgbClr val="FFFFFF"/>
                </a:solidFill>
                <a:latin typeface="Proxima Nova"/>
                <a:ea typeface="Proxima Nova"/>
                <a:cs typeface="Proxima Nova"/>
                <a:sym typeface="Proxima Nova"/>
              </a:rPr>
              <a:t>      → reproductibilité,</a:t>
            </a:r>
          </a:p>
          <a:p>
            <a:pPr algn="l">
              <a:lnSpc>
                <a:spcPts val="3359"/>
              </a:lnSpc>
            </a:pPr>
            <a:r>
              <a:rPr lang="en-US" sz="2400">
                <a:solidFill>
                  <a:srgbClr val="FFFFFF"/>
                </a:solidFill>
                <a:latin typeface="Proxima Nova"/>
                <a:ea typeface="Proxima Nova"/>
                <a:cs typeface="Proxima Nova"/>
                <a:sym typeface="Proxima Nova"/>
              </a:rPr>
              <a:t>        → isolation,</a:t>
            </a:r>
          </a:p>
          <a:p>
            <a:pPr algn="l">
              <a:lnSpc>
                <a:spcPts val="3359"/>
              </a:lnSpc>
            </a:pPr>
            <a:r>
              <a:rPr lang="en-US" sz="2400">
                <a:solidFill>
                  <a:srgbClr val="FFFFFF"/>
                </a:solidFill>
                <a:latin typeface="Proxima Nova"/>
                <a:ea typeface="Proxima Nova"/>
                <a:cs typeface="Proxima Nova"/>
                <a:sym typeface="Proxima Nova"/>
              </a:rPr>
              <a:t>        → facilité d’installation.</a:t>
            </a:r>
          </a:p>
          <a:p>
            <a:pPr algn="l">
              <a:lnSpc>
                <a:spcPts val="3359"/>
              </a:lnSpc>
            </a:pPr>
          </a:p>
          <a:p>
            <a:pPr algn="ctr">
              <a:lnSpc>
                <a:spcPts val="3359"/>
              </a:lnSpc>
            </a:pPr>
            <a:r>
              <a:rPr lang="en-US" sz="2400" b="true">
                <a:solidFill>
                  <a:srgbClr val="FFFFFF"/>
                </a:solidFill>
                <a:latin typeface="Proxima Nova Bold"/>
                <a:ea typeface="Proxima Nova Bold"/>
                <a:cs typeface="Proxima Nova Bold"/>
                <a:sym typeface="Proxima Nova Bold"/>
              </a:rPr>
              <a:t>Un s</a:t>
            </a:r>
            <a:r>
              <a:rPr lang="en-US" sz="2400" b="true">
                <a:solidFill>
                  <a:srgbClr val="FFFFFF"/>
                </a:solidFill>
                <a:latin typeface="Proxima Nova Bold"/>
                <a:ea typeface="Proxima Nova Bold"/>
                <a:cs typeface="Proxima Nova Bold"/>
                <a:sym typeface="Proxima Nova Bold"/>
              </a:rPr>
              <a:t>imple docker compose up lance tout le système.</a:t>
            </a:r>
          </a:p>
          <a:p>
            <a:pPr algn="l">
              <a:lnSpc>
                <a:spcPts val="335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858759" y="3670765"/>
            <a:ext cx="6118302" cy="41681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Proxima Nova"/>
                <a:ea typeface="Proxima Nova"/>
                <a:cs typeface="Proxima Nova"/>
                <a:sym typeface="Proxima Nova"/>
              </a:rPr>
              <a:t>Pipeline fonctionnel de bout en bout</a:t>
            </a:r>
          </a:p>
          <a:p>
            <a:pPr algn="l">
              <a:lnSpc>
                <a:spcPts val="3359"/>
              </a:lnSpc>
            </a:pPr>
          </a:p>
          <a:p>
            <a:pPr algn="l" marL="518160" indent="-259080" lvl="1">
              <a:lnSpc>
                <a:spcPts val="3359"/>
              </a:lnSpc>
              <a:buFont typeface="Arial"/>
              <a:buChar char="•"/>
            </a:pPr>
            <a:r>
              <a:rPr lang="en-US" sz="2400">
                <a:solidFill>
                  <a:srgbClr val="FFFFFF"/>
                </a:solidFill>
                <a:latin typeface="Proxima Nova"/>
                <a:ea typeface="Proxima Nova"/>
                <a:cs typeface="Proxima Nova"/>
                <a:sym typeface="Proxima Nova"/>
              </a:rPr>
              <a:t>Données t</a:t>
            </a:r>
            <a:r>
              <a:rPr lang="en-US" sz="2400">
                <a:solidFill>
                  <a:srgbClr val="FFFFFF"/>
                </a:solidFill>
                <a:latin typeface="Proxima Nova"/>
                <a:ea typeface="Proxima Nova"/>
                <a:cs typeface="Proxima Nova"/>
                <a:sym typeface="Proxima Nova"/>
              </a:rPr>
              <a:t>raitées en continu</a:t>
            </a:r>
          </a:p>
          <a:p>
            <a:pPr algn="l">
              <a:lnSpc>
                <a:spcPts val="3359"/>
              </a:lnSpc>
            </a:pPr>
          </a:p>
          <a:p>
            <a:pPr algn="l" marL="518160" indent="-259080" lvl="1">
              <a:lnSpc>
                <a:spcPts val="3359"/>
              </a:lnSpc>
              <a:buFont typeface="Arial"/>
              <a:buChar char="•"/>
            </a:pPr>
            <a:r>
              <a:rPr lang="en-US" sz="2400">
                <a:solidFill>
                  <a:srgbClr val="FFFFFF"/>
                </a:solidFill>
                <a:latin typeface="Proxima Nova"/>
                <a:ea typeface="Proxima Nova"/>
                <a:cs typeface="Proxima Nova"/>
                <a:sym typeface="Proxima Nova"/>
              </a:rPr>
              <a:t>Fichiers Parquet stockés dans HDFS</a:t>
            </a:r>
          </a:p>
          <a:p>
            <a:pPr algn="l">
              <a:lnSpc>
                <a:spcPts val="3359"/>
              </a:lnSpc>
            </a:pPr>
          </a:p>
          <a:p>
            <a:pPr algn="l" marL="518160" indent="-259080" lvl="1">
              <a:lnSpc>
                <a:spcPts val="3359"/>
              </a:lnSpc>
              <a:buFont typeface="Arial"/>
              <a:buChar char="•"/>
            </a:pPr>
            <a:r>
              <a:rPr lang="en-US" sz="2400">
                <a:solidFill>
                  <a:srgbClr val="FFFFFF"/>
                </a:solidFill>
                <a:latin typeface="Proxima Nova"/>
                <a:ea typeface="Proxima Nova"/>
                <a:cs typeface="Proxima Nova"/>
                <a:sym typeface="Proxima Nova"/>
              </a:rPr>
              <a:t>Requê</a:t>
            </a:r>
            <a:r>
              <a:rPr lang="en-US" sz="2400">
                <a:solidFill>
                  <a:srgbClr val="FFFFFF"/>
                </a:solidFill>
                <a:latin typeface="Proxima Nova"/>
                <a:ea typeface="Proxima Nova"/>
                <a:cs typeface="Proxima Nova"/>
                <a:sym typeface="Proxima Nova"/>
              </a:rPr>
              <a:t>tes Hive exécutées avec succès</a:t>
            </a:r>
          </a:p>
          <a:p>
            <a:pPr algn="l">
              <a:lnSpc>
                <a:spcPts val="3359"/>
              </a:lnSpc>
            </a:pPr>
          </a:p>
          <a:p>
            <a:pPr algn="l" marL="518160" indent="-259080" lvl="1">
              <a:lnSpc>
                <a:spcPts val="3359"/>
              </a:lnSpc>
              <a:buFont typeface="Arial"/>
              <a:buChar char="•"/>
            </a:pPr>
            <a:r>
              <a:rPr lang="en-US" sz="2400">
                <a:solidFill>
                  <a:srgbClr val="FFFFFF"/>
                </a:solidFill>
                <a:latin typeface="Proxima Nova"/>
                <a:ea typeface="Proxima Nova"/>
                <a:cs typeface="Proxima Nova"/>
                <a:sym typeface="Proxima Nova"/>
              </a:rPr>
              <a:t>Anomalies détectées.</a:t>
            </a:r>
          </a:p>
          <a:p>
            <a:pPr algn="l">
              <a:lnSpc>
                <a:spcPts val="3359"/>
              </a:lnSpc>
              <a:spcBef>
                <a:spcPct val="0"/>
              </a:spcBef>
            </a:pPr>
          </a:p>
        </p:txBody>
      </p:sp>
      <p:grpSp>
        <p:nvGrpSpPr>
          <p:cNvPr name="Group 4" id="4"/>
          <p:cNvGrpSpPr/>
          <p:nvPr/>
        </p:nvGrpSpPr>
        <p:grpSpPr>
          <a:xfrm rot="0">
            <a:off x="-127282" y="6701957"/>
            <a:ext cx="418486" cy="397926"/>
            <a:chOff x="0" y="0"/>
            <a:chExt cx="110219" cy="104803"/>
          </a:xfrm>
        </p:grpSpPr>
        <p:sp>
          <p:nvSpPr>
            <p:cNvPr name="Freeform 5" id="5"/>
            <p:cNvSpPr/>
            <p:nvPr/>
          </p:nvSpPr>
          <p:spPr>
            <a:xfrm flipH="false" flipV="false" rot="0">
              <a:off x="0" y="0"/>
              <a:ext cx="110219" cy="104803"/>
            </a:xfrm>
            <a:custGeom>
              <a:avLst/>
              <a:gdLst/>
              <a:ahLst/>
              <a:cxnLst/>
              <a:rect r="r" b="b" t="t" l="l"/>
              <a:pathLst>
                <a:path h="104803" w="110219">
                  <a:moveTo>
                    <a:pt x="0" y="0"/>
                  </a:moveTo>
                  <a:lnTo>
                    <a:pt x="110219" y="0"/>
                  </a:lnTo>
                  <a:lnTo>
                    <a:pt x="110219" y="104803"/>
                  </a:lnTo>
                  <a:lnTo>
                    <a:pt x="0" y="104803"/>
                  </a:lnTo>
                  <a:close/>
                </a:path>
              </a:pathLst>
            </a:custGeom>
            <a:solidFill>
              <a:srgbClr val="0054C5"/>
            </a:solidFill>
          </p:spPr>
        </p:sp>
        <p:sp>
          <p:nvSpPr>
            <p:cNvPr name="TextBox 6" id="6"/>
            <p:cNvSpPr txBox="true"/>
            <p:nvPr/>
          </p:nvSpPr>
          <p:spPr>
            <a:xfrm>
              <a:off x="0" y="-47625"/>
              <a:ext cx="110219" cy="15242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488872" y="7419244"/>
            <a:ext cx="291131" cy="270571"/>
            <a:chOff x="0" y="0"/>
            <a:chExt cx="76677" cy="71261"/>
          </a:xfrm>
        </p:grpSpPr>
        <p:sp>
          <p:nvSpPr>
            <p:cNvPr name="Freeform 8" id="8"/>
            <p:cNvSpPr/>
            <p:nvPr/>
          </p:nvSpPr>
          <p:spPr>
            <a:xfrm flipH="false" flipV="false" rot="0">
              <a:off x="0" y="0"/>
              <a:ext cx="76677" cy="71261"/>
            </a:xfrm>
            <a:custGeom>
              <a:avLst/>
              <a:gdLst/>
              <a:ahLst/>
              <a:cxnLst/>
              <a:rect r="r" b="b" t="t" l="l"/>
              <a:pathLst>
                <a:path h="71261" w="76677">
                  <a:moveTo>
                    <a:pt x="0" y="0"/>
                  </a:moveTo>
                  <a:lnTo>
                    <a:pt x="76677" y="0"/>
                  </a:lnTo>
                  <a:lnTo>
                    <a:pt x="76677" y="71261"/>
                  </a:lnTo>
                  <a:lnTo>
                    <a:pt x="0" y="71261"/>
                  </a:lnTo>
                  <a:close/>
                </a:path>
              </a:pathLst>
            </a:custGeom>
            <a:solidFill>
              <a:srgbClr val="0054C5"/>
            </a:solidFill>
          </p:spPr>
        </p:sp>
        <p:sp>
          <p:nvSpPr>
            <p:cNvPr name="TextBox 9" id="9"/>
            <p:cNvSpPr txBox="true"/>
            <p:nvPr/>
          </p:nvSpPr>
          <p:spPr>
            <a:xfrm>
              <a:off x="0" y="-47625"/>
              <a:ext cx="76677" cy="11888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7282" y="7882773"/>
            <a:ext cx="291131" cy="270571"/>
            <a:chOff x="0" y="0"/>
            <a:chExt cx="76677" cy="71261"/>
          </a:xfrm>
        </p:grpSpPr>
        <p:sp>
          <p:nvSpPr>
            <p:cNvPr name="Freeform 11" id="11"/>
            <p:cNvSpPr/>
            <p:nvPr/>
          </p:nvSpPr>
          <p:spPr>
            <a:xfrm flipH="false" flipV="false" rot="0">
              <a:off x="0" y="0"/>
              <a:ext cx="76677" cy="71261"/>
            </a:xfrm>
            <a:custGeom>
              <a:avLst/>
              <a:gdLst/>
              <a:ahLst/>
              <a:cxnLst/>
              <a:rect r="r" b="b" t="t" l="l"/>
              <a:pathLst>
                <a:path h="71261" w="76677">
                  <a:moveTo>
                    <a:pt x="0" y="0"/>
                  </a:moveTo>
                  <a:lnTo>
                    <a:pt x="76677" y="0"/>
                  </a:lnTo>
                  <a:lnTo>
                    <a:pt x="76677" y="71261"/>
                  </a:lnTo>
                  <a:lnTo>
                    <a:pt x="0" y="71261"/>
                  </a:lnTo>
                  <a:close/>
                </a:path>
              </a:pathLst>
            </a:custGeom>
            <a:solidFill>
              <a:srgbClr val="0054C5"/>
            </a:solidFill>
          </p:spPr>
        </p:sp>
        <p:sp>
          <p:nvSpPr>
            <p:cNvPr name="TextBox 12" id="12"/>
            <p:cNvSpPr txBox="true"/>
            <p:nvPr/>
          </p:nvSpPr>
          <p:spPr>
            <a:xfrm>
              <a:off x="0" y="-47625"/>
              <a:ext cx="76677" cy="11888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5858545" y="7350113"/>
            <a:ext cx="1006768" cy="1478591"/>
            <a:chOff x="0" y="0"/>
            <a:chExt cx="1342357" cy="1971455"/>
          </a:xfrm>
        </p:grpSpPr>
        <p:grpSp>
          <p:nvGrpSpPr>
            <p:cNvPr name="Group 14" id="14"/>
            <p:cNvGrpSpPr/>
            <p:nvPr/>
          </p:nvGrpSpPr>
          <p:grpSpPr>
            <a:xfrm rot="-10284526">
              <a:off x="538050" y="1402188"/>
              <a:ext cx="557981" cy="530568"/>
              <a:chOff x="0" y="0"/>
              <a:chExt cx="110219" cy="104803"/>
            </a:xfrm>
          </p:grpSpPr>
          <p:sp>
            <p:nvSpPr>
              <p:cNvPr name="Freeform 15" id="15"/>
              <p:cNvSpPr/>
              <p:nvPr/>
            </p:nvSpPr>
            <p:spPr>
              <a:xfrm flipH="false" flipV="false" rot="0">
                <a:off x="0" y="0"/>
                <a:ext cx="110219" cy="104803"/>
              </a:xfrm>
              <a:custGeom>
                <a:avLst/>
                <a:gdLst/>
                <a:ahLst/>
                <a:cxnLst/>
                <a:rect r="r" b="b" t="t" l="l"/>
                <a:pathLst>
                  <a:path h="104803" w="110219">
                    <a:moveTo>
                      <a:pt x="0" y="0"/>
                    </a:moveTo>
                    <a:lnTo>
                      <a:pt x="110219" y="0"/>
                    </a:lnTo>
                    <a:lnTo>
                      <a:pt x="110219" y="104803"/>
                    </a:lnTo>
                    <a:lnTo>
                      <a:pt x="0" y="104803"/>
                    </a:lnTo>
                    <a:close/>
                  </a:path>
                </a:pathLst>
              </a:custGeom>
              <a:solidFill>
                <a:srgbClr val="0054C5"/>
              </a:solidFill>
            </p:spPr>
          </p:sp>
          <p:sp>
            <p:nvSpPr>
              <p:cNvPr name="TextBox 16" id="16"/>
              <p:cNvSpPr txBox="true"/>
              <p:nvPr/>
            </p:nvSpPr>
            <p:spPr>
              <a:xfrm>
                <a:off x="0" y="-47625"/>
                <a:ext cx="110219" cy="152428"/>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10284526">
              <a:off x="24768" y="515349"/>
              <a:ext cx="388175" cy="360761"/>
              <a:chOff x="0" y="0"/>
              <a:chExt cx="76677" cy="71261"/>
            </a:xfrm>
          </p:grpSpPr>
          <p:sp>
            <p:nvSpPr>
              <p:cNvPr name="Freeform 18" id="18"/>
              <p:cNvSpPr/>
              <p:nvPr/>
            </p:nvSpPr>
            <p:spPr>
              <a:xfrm flipH="false" flipV="false" rot="0">
                <a:off x="0" y="0"/>
                <a:ext cx="76677" cy="71261"/>
              </a:xfrm>
              <a:custGeom>
                <a:avLst/>
                <a:gdLst/>
                <a:ahLst/>
                <a:cxnLst/>
                <a:rect r="r" b="b" t="t" l="l"/>
                <a:pathLst>
                  <a:path h="71261" w="76677">
                    <a:moveTo>
                      <a:pt x="0" y="0"/>
                    </a:moveTo>
                    <a:lnTo>
                      <a:pt x="76677" y="0"/>
                    </a:lnTo>
                    <a:lnTo>
                      <a:pt x="76677" y="71261"/>
                    </a:lnTo>
                    <a:lnTo>
                      <a:pt x="0" y="71261"/>
                    </a:lnTo>
                    <a:close/>
                  </a:path>
                </a:pathLst>
              </a:custGeom>
              <a:solidFill>
                <a:srgbClr val="0054C5"/>
              </a:solidFill>
            </p:spPr>
          </p:sp>
          <p:sp>
            <p:nvSpPr>
              <p:cNvPr name="TextBox 19" id="19"/>
              <p:cNvSpPr txBox="true"/>
              <p:nvPr/>
            </p:nvSpPr>
            <p:spPr>
              <a:xfrm>
                <a:off x="0" y="-47625"/>
                <a:ext cx="76677" cy="11888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10284526">
              <a:off x="929413" y="26970"/>
              <a:ext cx="388175" cy="360761"/>
              <a:chOff x="0" y="0"/>
              <a:chExt cx="76677" cy="71261"/>
            </a:xfrm>
          </p:grpSpPr>
          <p:sp>
            <p:nvSpPr>
              <p:cNvPr name="Freeform 21" id="21"/>
              <p:cNvSpPr/>
              <p:nvPr/>
            </p:nvSpPr>
            <p:spPr>
              <a:xfrm flipH="false" flipV="false" rot="0">
                <a:off x="0" y="0"/>
                <a:ext cx="76677" cy="71261"/>
              </a:xfrm>
              <a:custGeom>
                <a:avLst/>
                <a:gdLst/>
                <a:ahLst/>
                <a:cxnLst/>
                <a:rect r="r" b="b" t="t" l="l"/>
                <a:pathLst>
                  <a:path h="71261" w="76677">
                    <a:moveTo>
                      <a:pt x="0" y="0"/>
                    </a:moveTo>
                    <a:lnTo>
                      <a:pt x="76677" y="0"/>
                    </a:lnTo>
                    <a:lnTo>
                      <a:pt x="76677" y="71261"/>
                    </a:lnTo>
                    <a:lnTo>
                      <a:pt x="0" y="71261"/>
                    </a:lnTo>
                    <a:close/>
                  </a:path>
                </a:pathLst>
              </a:custGeom>
              <a:solidFill>
                <a:srgbClr val="0054C5"/>
              </a:solidFill>
            </p:spPr>
          </p:sp>
          <p:sp>
            <p:nvSpPr>
              <p:cNvPr name="TextBox 22" id="22"/>
              <p:cNvSpPr txBox="true"/>
              <p:nvPr/>
            </p:nvSpPr>
            <p:spPr>
              <a:xfrm>
                <a:off x="0" y="-47625"/>
                <a:ext cx="76677" cy="118886"/>
              </a:xfrm>
              <a:prstGeom prst="rect">
                <a:avLst/>
              </a:prstGeom>
            </p:spPr>
            <p:txBody>
              <a:bodyPr anchor="ctr" rtlCol="false" tIns="50800" lIns="50800" bIns="50800" rIns="50800"/>
              <a:lstStyle/>
              <a:p>
                <a:pPr algn="ctr">
                  <a:lnSpc>
                    <a:spcPts val="2659"/>
                  </a:lnSpc>
                </a:pPr>
              </a:p>
            </p:txBody>
          </p:sp>
        </p:grpSp>
      </p:grpSp>
      <p:grpSp>
        <p:nvGrpSpPr>
          <p:cNvPr name="Group 23" id="23"/>
          <p:cNvGrpSpPr/>
          <p:nvPr/>
        </p:nvGrpSpPr>
        <p:grpSpPr>
          <a:xfrm rot="0">
            <a:off x="3426445" y="2569975"/>
            <a:ext cx="6982930" cy="6109638"/>
            <a:chOff x="0" y="0"/>
            <a:chExt cx="1839126" cy="1609123"/>
          </a:xfrm>
        </p:grpSpPr>
        <p:sp>
          <p:nvSpPr>
            <p:cNvPr name="Freeform 24" id="24"/>
            <p:cNvSpPr/>
            <p:nvPr/>
          </p:nvSpPr>
          <p:spPr>
            <a:xfrm flipH="false" flipV="false" rot="0">
              <a:off x="0" y="0"/>
              <a:ext cx="1839126" cy="1609123"/>
            </a:xfrm>
            <a:custGeom>
              <a:avLst/>
              <a:gdLst/>
              <a:ahLst/>
              <a:cxnLst/>
              <a:rect r="r" b="b" t="t" l="l"/>
              <a:pathLst>
                <a:path h="1609123" w="1839126">
                  <a:moveTo>
                    <a:pt x="0" y="0"/>
                  </a:moveTo>
                  <a:lnTo>
                    <a:pt x="1839126" y="0"/>
                  </a:lnTo>
                  <a:lnTo>
                    <a:pt x="1839126" y="1609123"/>
                  </a:lnTo>
                  <a:lnTo>
                    <a:pt x="0" y="1609123"/>
                  </a:lnTo>
                  <a:close/>
                </a:path>
              </a:pathLst>
            </a:custGeom>
            <a:solidFill>
              <a:srgbClr val="FFFFFF">
                <a:alpha val="10980"/>
              </a:srgbClr>
            </a:solidFill>
          </p:spPr>
        </p:sp>
        <p:sp>
          <p:nvSpPr>
            <p:cNvPr name="TextBox 25" id="25"/>
            <p:cNvSpPr txBox="true"/>
            <p:nvPr/>
          </p:nvSpPr>
          <p:spPr>
            <a:xfrm>
              <a:off x="0" y="-47625"/>
              <a:ext cx="1839126" cy="1656748"/>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11109734" y="1526101"/>
            <a:ext cx="4748811" cy="5374819"/>
          </a:xfrm>
          <a:custGeom>
            <a:avLst/>
            <a:gdLst/>
            <a:ahLst/>
            <a:cxnLst/>
            <a:rect r="r" b="b" t="t" l="l"/>
            <a:pathLst>
              <a:path h="5374819" w="4748811">
                <a:moveTo>
                  <a:pt x="0" y="0"/>
                </a:moveTo>
                <a:lnTo>
                  <a:pt x="4748811" y="0"/>
                </a:lnTo>
                <a:lnTo>
                  <a:pt x="4748811" y="5374819"/>
                </a:lnTo>
                <a:lnTo>
                  <a:pt x="0" y="53748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6075178" y="536249"/>
            <a:ext cx="6137644" cy="880127"/>
          </a:xfrm>
          <a:prstGeom prst="rect">
            <a:avLst/>
          </a:prstGeom>
        </p:spPr>
        <p:txBody>
          <a:bodyPr anchor="t" rtlCol="false" tIns="0" lIns="0" bIns="0" rIns="0">
            <a:spAutoFit/>
          </a:bodyPr>
          <a:lstStyle/>
          <a:p>
            <a:pPr algn="l" marL="0" indent="0" lvl="0">
              <a:lnSpc>
                <a:spcPts val="7139"/>
              </a:lnSpc>
              <a:spcBef>
                <a:spcPct val="0"/>
              </a:spcBef>
            </a:pPr>
            <a:r>
              <a:rPr lang="en-US" b="true" sz="5099">
                <a:solidFill>
                  <a:srgbClr val="FFFFFF"/>
                </a:solidFill>
                <a:latin typeface="Georgia Bold"/>
                <a:ea typeface="Georgia Bold"/>
                <a:cs typeface="Georgia Bold"/>
                <a:sym typeface="Georgia Bold"/>
              </a:rPr>
              <a:t>Résultats obtenus</a:t>
            </a:r>
          </a:p>
        </p:txBody>
      </p:sp>
      <p:grpSp>
        <p:nvGrpSpPr>
          <p:cNvPr name="Group 28" id="28"/>
          <p:cNvGrpSpPr/>
          <p:nvPr/>
        </p:nvGrpSpPr>
        <p:grpSpPr>
          <a:xfrm rot="10720463">
            <a:off x="3864833" y="7822455"/>
            <a:ext cx="761189" cy="533908"/>
            <a:chOff x="0" y="0"/>
            <a:chExt cx="753315" cy="528385"/>
          </a:xfrm>
        </p:grpSpPr>
        <p:sp>
          <p:nvSpPr>
            <p:cNvPr name="Freeform 29" id="29"/>
            <p:cNvSpPr/>
            <p:nvPr/>
          </p:nvSpPr>
          <p:spPr>
            <a:xfrm flipH="false" flipV="false" rot="0">
              <a:off x="0" y="0"/>
              <a:ext cx="753315" cy="528385"/>
            </a:xfrm>
            <a:custGeom>
              <a:avLst/>
              <a:gdLst/>
              <a:ahLst/>
              <a:cxnLst/>
              <a:rect r="r" b="b" t="t" l="l"/>
              <a:pathLst>
                <a:path h="528385" w="753315">
                  <a:moveTo>
                    <a:pt x="0" y="264193"/>
                  </a:moveTo>
                  <a:lnTo>
                    <a:pt x="406400" y="0"/>
                  </a:lnTo>
                  <a:lnTo>
                    <a:pt x="406400" y="203200"/>
                  </a:lnTo>
                  <a:lnTo>
                    <a:pt x="753315" y="203200"/>
                  </a:lnTo>
                  <a:lnTo>
                    <a:pt x="753315" y="325185"/>
                  </a:lnTo>
                  <a:lnTo>
                    <a:pt x="406400" y="325185"/>
                  </a:lnTo>
                  <a:lnTo>
                    <a:pt x="406400" y="528385"/>
                  </a:lnTo>
                  <a:lnTo>
                    <a:pt x="0" y="264193"/>
                  </a:lnTo>
                  <a:close/>
                </a:path>
              </a:pathLst>
            </a:custGeom>
            <a:solidFill>
              <a:srgbClr val="0054C5"/>
            </a:solidFill>
          </p:spPr>
        </p:sp>
        <p:sp>
          <p:nvSpPr>
            <p:cNvPr name="TextBox 30" id="30"/>
            <p:cNvSpPr txBox="true"/>
            <p:nvPr/>
          </p:nvSpPr>
          <p:spPr>
            <a:xfrm>
              <a:off x="101600" y="155575"/>
              <a:ext cx="651715" cy="16961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4952047" y="7872239"/>
            <a:ext cx="6118302" cy="396240"/>
          </a:xfrm>
          <a:prstGeom prst="rect">
            <a:avLst/>
          </a:prstGeom>
        </p:spPr>
        <p:txBody>
          <a:bodyPr anchor="t" rtlCol="false" tIns="0" lIns="0" bIns="0" rIns="0">
            <a:spAutoFit/>
          </a:bodyPr>
          <a:lstStyle/>
          <a:p>
            <a:pPr algn="l">
              <a:lnSpc>
                <a:spcPts val="3359"/>
              </a:lnSpc>
            </a:pPr>
            <a:r>
              <a:rPr lang="en-US" sz="2400" b="true">
                <a:solidFill>
                  <a:srgbClr val="FFFFFF"/>
                </a:solidFill>
                <a:latin typeface="Proxima Nova Bold"/>
                <a:ea typeface="Proxima Nova Bold"/>
                <a:cs typeface="Proxima Nova Bold"/>
                <a:sym typeface="Proxima Nova Bold"/>
              </a:rPr>
              <a:t>Objectifs du projet atteints.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824528" y="2065865"/>
            <a:ext cx="11814280" cy="6551788"/>
            <a:chOff x="0" y="0"/>
            <a:chExt cx="3111580" cy="1725574"/>
          </a:xfrm>
        </p:grpSpPr>
        <p:sp>
          <p:nvSpPr>
            <p:cNvPr name="Freeform 4" id="4"/>
            <p:cNvSpPr/>
            <p:nvPr/>
          </p:nvSpPr>
          <p:spPr>
            <a:xfrm flipH="false" flipV="false" rot="0">
              <a:off x="0" y="0"/>
              <a:ext cx="3111580" cy="1725574"/>
            </a:xfrm>
            <a:custGeom>
              <a:avLst/>
              <a:gdLst/>
              <a:ahLst/>
              <a:cxnLst/>
              <a:rect r="r" b="b" t="t" l="l"/>
              <a:pathLst>
                <a:path h="1725574" w="3111580">
                  <a:moveTo>
                    <a:pt x="0" y="0"/>
                  </a:moveTo>
                  <a:lnTo>
                    <a:pt x="3111580" y="0"/>
                  </a:lnTo>
                  <a:lnTo>
                    <a:pt x="3111580" y="1725574"/>
                  </a:lnTo>
                  <a:lnTo>
                    <a:pt x="0" y="1725574"/>
                  </a:lnTo>
                  <a:close/>
                </a:path>
              </a:pathLst>
            </a:custGeom>
            <a:solidFill>
              <a:srgbClr val="FFFFFF">
                <a:alpha val="10980"/>
              </a:srgbClr>
            </a:solidFill>
          </p:spPr>
        </p:sp>
        <p:sp>
          <p:nvSpPr>
            <p:cNvPr name="TextBox 5" id="5"/>
            <p:cNvSpPr txBox="true"/>
            <p:nvPr/>
          </p:nvSpPr>
          <p:spPr>
            <a:xfrm>
              <a:off x="0" y="-47625"/>
              <a:ext cx="3111580" cy="1773199"/>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097827" y="2490239"/>
            <a:ext cx="8866694" cy="880127"/>
          </a:xfrm>
          <a:prstGeom prst="rect">
            <a:avLst/>
          </a:prstGeom>
        </p:spPr>
        <p:txBody>
          <a:bodyPr anchor="t" rtlCol="false" tIns="0" lIns="0" bIns="0" rIns="0">
            <a:spAutoFit/>
          </a:bodyPr>
          <a:lstStyle/>
          <a:p>
            <a:pPr algn="l" marL="0" indent="0" lvl="0">
              <a:lnSpc>
                <a:spcPts val="7139"/>
              </a:lnSpc>
              <a:spcBef>
                <a:spcPct val="0"/>
              </a:spcBef>
            </a:pPr>
            <a:r>
              <a:rPr lang="en-US" sz="5099">
                <a:solidFill>
                  <a:srgbClr val="FFFFFF"/>
                </a:solidFill>
                <a:latin typeface="Georgia"/>
                <a:ea typeface="Georgia"/>
                <a:cs typeface="Georgia"/>
                <a:sym typeface="Georgia"/>
              </a:rPr>
              <a:t>Conclusion</a:t>
            </a:r>
          </a:p>
        </p:txBody>
      </p:sp>
      <p:sp>
        <p:nvSpPr>
          <p:cNvPr name="Freeform 7" id="7"/>
          <p:cNvSpPr/>
          <p:nvPr/>
        </p:nvSpPr>
        <p:spPr>
          <a:xfrm flipH="false" flipV="false" rot="0">
            <a:off x="15135748" y="3370366"/>
            <a:ext cx="3612617" cy="4480723"/>
          </a:xfrm>
          <a:custGeom>
            <a:avLst/>
            <a:gdLst/>
            <a:ahLst/>
            <a:cxnLst/>
            <a:rect r="r" b="b" t="t" l="l"/>
            <a:pathLst>
              <a:path h="4480723" w="3612617">
                <a:moveTo>
                  <a:pt x="0" y="0"/>
                </a:moveTo>
                <a:lnTo>
                  <a:pt x="3612617" y="0"/>
                </a:lnTo>
                <a:lnTo>
                  <a:pt x="3612617" y="4480724"/>
                </a:lnTo>
                <a:lnTo>
                  <a:pt x="0" y="4480724"/>
                </a:lnTo>
                <a:lnTo>
                  <a:pt x="0" y="0"/>
                </a:lnTo>
                <a:close/>
              </a:path>
            </a:pathLst>
          </a:custGeom>
          <a:blipFill>
            <a:blip r:embed="rId3">
              <a:extLst>
                <a:ext uri="{96DAC541-7B7A-43D3-8B79-37D633B846F1}">
                  <asvg:svgBlip xmlns:asvg="http://schemas.microsoft.com/office/drawing/2016/SVG/main" r:embed="rId4"/>
                </a:ext>
              </a:extLst>
            </a:blip>
            <a:stretch>
              <a:fillRect l="0" t="-9605" r="-65340" b="0"/>
            </a:stretch>
          </a:blipFill>
        </p:spPr>
      </p:sp>
      <p:sp>
        <p:nvSpPr>
          <p:cNvPr name="Freeform 8" id="8"/>
          <p:cNvSpPr/>
          <p:nvPr/>
        </p:nvSpPr>
        <p:spPr>
          <a:xfrm flipH="false" flipV="false" rot="-10800000">
            <a:off x="11983496" y="-868048"/>
            <a:ext cx="6304504" cy="3522642"/>
          </a:xfrm>
          <a:custGeom>
            <a:avLst/>
            <a:gdLst/>
            <a:ahLst/>
            <a:cxnLst/>
            <a:rect r="r" b="b" t="t" l="l"/>
            <a:pathLst>
              <a:path h="3522642" w="6304504">
                <a:moveTo>
                  <a:pt x="0" y="0"/>
                </a:moveTo>
                <a:lnTo>
                  <a:pt x="6304504" y="0"/>
                </a:lnTo>
                <a:lnTo>
                  <a:pt x="6304504" y="3522641"/>
                </a:lnTo>
                <a:lnTo>
                  <a:pt x="0" y="3522641"/>
                </a:lnTo>
                <a:lnTo>
                  <a:pt x="0" y="0"/>
                </a:lnTo>
                <a:close/>
              </a:path>
            </a:pathLst>
          </a:custGeom>
          <a:blipFill>
            <a:blip r:embed="rId5"/>
            <a:stretch>
              <a:fillRect l="0" t="0" r="0" b="0"/>
            </a:stretch>
          </a:blipFill>
        </p:spPr>
      </p:sp>
      <p:grpSp>
        <p:nvGrpSpPr>
          <p:cNvPr name="Group 9" id="9"/>
          <p:cNvGrpSpPr/>
          <p:nvPr/>
        </p:nvGrpSpPr>
        <p:grpSpPr>
          <a:xfrm rot="0">
            <a:off x="9052685" y="7188490"/>
            <a:ext cx="310192" cy="299142"/>
            <a:chOff x="0" y="0"/>
            <a:chExt cx="81697" cy="78786"/>
          </a:xfrm>
        </p:grpSpPr>
        <p:sp>
          <p:nvSpPr>
            <p:cNvPr name="Freeform 10" id="10"/>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1" id="11"/>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817027" y="7851090"/>
            <a:ext cx="310192" cy="299142"/>
            <a:chOff x="0" y="0"/>
            <a:chExt cx="81697" cy="78786"/>
          </a:xfrm>
        </p:grpSpPr>
        <p:sp>
          <p:nvSpPr>
            <p:cNvPr name="Freeform 13" id="13"/>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4" id="14"/>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350506" y="2256306"/>
            <a:ext cx="747321" cy="768415"/>
            <a:chOff x="0" y="0"/>
            <a:chExt cx="196825" cy="202381"/>
          </a:xfrm>
        </p:grpSpPr>
        <p:sp>
          <p:nvSpPr>
            <p:cNvPr name="Freeform 16" id="16"/>
            <p:cNvSpPr/>
            <p:nvPr/>
          </p:nvSpPr>
          <p:spPr>
            <a:xfrm flipH="false" flipV="false" rot="0">
              <a:off x="0" y="0"/>
              <a:ext cx="196825" cy="202381"/>
            </a:xfrm>
            <a:custGeom>
              <a:avLst/>
              <a:gdLst/>
              <a:ahLst/>
              <a:cxnLst/>
              <a:rect r="r" b="b" t="t" l="l"/>
              <a:pathLst>
                <a:path h="202381" w="196825">
                  <a:moveTo>
                    <a:pt x="0" y="0"/>
                  </a:moveTo>
                  <a:lnTo>
                    <a:pt x="196825" y="0"/>
                  </a:lnTo>
                  <a:lnTo>
                    <a:pt x="196825" y="202381"/>
                  </a:lnTo>
                  <a:lnTo>
                    <a:pt x="0" y="202381"/>
                  </a:lnTo>
                  <a:close/>
                </a:path>
              </a:pathLst>
            </a:custGeom>
            <a:solidFill>
              <a:srgbClr val="0054C5"/>
            </a:solidFill>
          </p:spPr>
        </p:sp>
        <p:sp>
          <p:nvSpPr>
            <p:cNvPr name="TextBox 17" id="17"/>
            <p:cNvSpPr txBox="true"/>
            <p:nvPr/>
          </p:nvSpPr>
          <p:spPr>
            <a:xfrm>
              <a:off x="0" y="-47625"/>
              <a:ext cx="196825" cy="25000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15608" y="3528171"/>
            <a:ext cx="626183" cy="566519"/>
            <a:chOff x="0" y="0"/>
            <a:chExt cx="164921" cy="149207"/>
          </a:xfrm>
        </p:grpSpPr>
        <p:sp>
          <p:nvSpPr>
            <p:cNvPr name="Freeform 19" id="19"/>
            <p:cNvSpPr/>
            <p:nvPr/>
          </p:nvSpPr>
          <p:spPr>
            <a:xfrm flipH="false" flipV="false" rot="0">
              <a:off x="0" y="0"/>
              <a:ext cx="164921" cy="149207"/>
            </a:xfrm>
            <a:custGeom>
              <a:avLst/>
              <a:gdLst/>
              <a:ahLst/>
              <a:cxnLst/>
              <a:rect r="r" b="b" t="t" l="l"/>
              <a:pathLst>
                <a:path h="149207" w="164921">
                  <a:moveTo>
                    <a:pt x="0" y="0"/>
                  </a:moveTo>
                  <a:lnTo>
                    <a:pt x="164921" y="0"/>
                  </a:lnTo>
                  <a:lnTo>
                    <a:pt x="164921" y="149207"/>
                  </a:lnTo>
                  <a:lnTo>
                    <a:pt x="0" y="149207"/>
                  </a:lnTo>
                  <a:close/>
                </a:path>
              </a:pathLst>
            </a:custGeom>
            <a:solidFill>
              <a:srgbClr val="0054C5"/>
            </a:solidFill>
          </p:spPr>
        </p:sp>
        <p:sp>
          <p:nvSpPr>
            <p:cNvPr name="TextBox 20" id="20"/>
            <p:cNvSpPr txBox="true"/>
            <p:nvPr/>
          </p:nvSpPr>
          <p:spPr>
            <a:xfrm>
              <a:off x="0" y="-47625"/>
              <a:ext cx="164921" cy="196832"/>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369038" y="1916294"/>
            <a:ext cx="310192" cy="299142"/>
            <a:chOff x="0" y="0"/>
            <a:chExt cx="81697" cy="78786"/>
          </a:xfrm>
        </p:grpSpPr>
        <p:sp>
          <p:nvSpPr>
            <p:cNvPr name="Freeform 22" id="22"/>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23" id="23"/>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764403" y="3763806"/>
            <a:ext cx="9934530" cy="3709035"/>
          </a:xfrm>
          <a:prstGeom prst="rect">
            <a:avLst/>
          </a:prstGeom>
        </p:spPr>
        <p:txBody>
          <a:bodyPr anchor="t" rtlCol="false" tIns="0" lIns="0" bIns="0" rIns="0">
            <a:spAutoFit/>
          </a:bodyPr>
          <a:lstStyle/>
          <a:p>
            <a:pPr algn="just">
              <a:lnSpc>
                <a:spcPts val="2940"/>
              </a:lnSpc>
            </a:pPr>
            <a:r>
              <a:rPr lang="en-US" sz="2100">
                <a:solidFill>
                  <a:srgbClr val="FFFFFF"/>
                </a:solidFill>
                <a:latin typeface="Tomorrow"/>
                <a:ea typeface="Tomorrow"/>
                <a:cs typeface="Tomorrow"/>
                <a:sym typeface="Tomorrow"/>
              </a:rPr>
              <a:t>Ce projet nous a permis de concevoir et de déployer avec succès un pipeline Big Data complet pour la surveillance météo IoT en temps réel. À travers l’intégration de Kafka pour l’ingestion, Spark pour le traitement streaming, HDFS pour le stockage distribué et Hive pour l’analyse SQL, nous avons acquis une maîtrise pratique des principaux outils du Data Engineering. Cette expérience a été particulièrement formatrice, tant sur le plan technique que méthodologique, en nous confrontant aux défis réels liés aux systèmes distribués et au traitement de flux. Elle constitue ainsi une base solide pour la réalisation de projets Big Data plus avancés et pour une future spécialisation dans le domaine des architectures de données à grande échelle.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84105" y="3489368"/>
            <a:ext cx="3238971" cy="3308265"/>
          </a:xfrm>
          <a:custGeom>
            <a:avLst/>
            <a:gdLst/>
            <a:ahLst/>
            <a:cxnLst/>
            <a:rect r="r" b="b" t="t" l="l"/>
            <a:pathLst>
              <a:path h="3308265" w="3238971">
                <a:moveTo>
                  <a:pt x="0" y="0"/>
                </a:moveTo>
                <a:lnTo>
                  <a:pt x="3238972" y="0"/>
                </a:lnTo>
                <a:lnTo>
                  <a:pt x="3238972" y="3308264"/>
                </a:lnTo>
                <a:lnTo>
                  <a:pt x="0" y="3308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643161" y="4423128"/>
            <a:ext cx="12774957" cy="1858681"/>
          </a:xfrm>
          <a:prstGeom prst="rect">
            <a:avLst/>
          </a:prstGeom>
        </p:spPr>
        <p:txBody>
          <a:bodyPr anchor="t" rtlCol="false" tIns="0" lIns="0" bIns="0" rIns="0">
            <a:spAutoFit/>
          </a:bodyPr>
          <a:lstStyle/>
          <a:p>
            <a:pPr algn="ctr">
              <a:lnSpc>
                <a:spcPts val="7093"/>
              </a:lnSpc>
            </a:pPr>
            <a:r>
              <a:rPr lang="en-US" b="true" sz="7795">
                <a:solidFill>
                  <a:srgbClr val="FFFFFF"/>
                </a:solidFill>
                <a:latin typeface="Sarpanch Ultra-Bold"/>
                <a:ea typeface="Sarpanch Ultra-Bold"/>
                <a:cs typeface="Sarpanch Ultra-Bold"/>
                <a:sym typeface="Sarpanch Ultra-Bold"/>
              </a:rPr>
              <a:t>MERCI POUR VOTRE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824528" y="2065865"/>
            <a:ext cx="7802000" cy="6442279"/>
            <a:chOff x="0" y="0"/>
            <a:chExt cx="2054848" cy="1696732"/>
          </a:xfrm>
        </p:grpSpPr>
        <p:sp>
          <p:nvSpPr>
            <p:cNvPr name="Freeform 4" id="4"/>
            <p:cNvSpPr/>
            <p:nvPr/>
          </p:nvSpPr>
          <p:spPr>
            <a:xfrm flipH="false" flipV="false" rot="0">
              <a:off x="0" y="0"/>
              <a:ext cx="2054848" cy="1696732"/>
            </a:xfrm>
            <a:custGeom>
              <a:avLst/>
              <a:gdLst/>
              <a:ahLst/>
              <a:cxnLst/>
              <a:rect r="r" b="b" t="t" l="l"/>
              <a:pathLst>
                <a:path h="1696732" w="2054848">
                  <a:moveTo>
                    <a:pt x="0" y="0"/>
                  </a:moveTo>
                  <a:lnTo>
                    <a:pt x="2054848" y="0"/>
                  </a:lnTo>
                  <a:lnTo>
                    <a:pt x="2054848" y="1696732"/>
                  </a:lnTo>
                  <a:lnTo>
                    <a:pt x="0" y="1696732"/>
                  </a:lnTo>
                  <a:close/>
                </a:path>
              </a:pathLst>
            </a:custGeom>
            <a:solidFill>
              <a:srgbClr val="FFFFFF">
                <a:alpha val="10980"/>
              </a:srgbClr>
            </a:solidFill>
          </p:spPr>
        </p:sp>
        <p:sp>
          <p:nvSpPr>
            <p:cNvPr name="TextBox 5" id="5"/>
            <p:cNvSpPr txBox="true"/>
            <p:nvPr/>
          </p:nvSpPr>
          <p:spPr>
            <a:xfrm>
              <a:off x="0" y="-47625"/>
              <a:ext cx="2054848" cy="174435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097827" y="2162142"/>
            <a:ext cx="8866694" cy="880127"/>
          </a:xfrm>
          <a:prstGeom prst="rect">
            <a:avLst/>
          </a:prstGeom>
        </p:spPr>
        <p:txBody>
          <a:bodyPr anchor="t" rtlCol="false" tIns="0" lIns="0" bIns="0" rIns="0">
            <a:spAutoFit/>
          </a:bodyPr>
          <a:lstStyle/>
          <a:p>
            <a:pPr algn="l" marL="0" indent="0" lvl="0">
              <a:lnSpc>
                <a:spcPts val="7139"/>
              </a:lnSpc>
              <a:spcBef>
                <a:spcPct val="0"/>
              </a:spcBef>
            </a:pPr>
            <a:r>
              <a:rPr lang="en-US" sz="5099">
                <a:solidFill>
                  <a:srgbClr val="FFFFFF"/>
                </a:solidFill>
                <a:latin typeface="Georgia"/>
                <a:ea typeface="Georgia"/>
                <a:cs typeface="Georgia"/>
                <a:sym typeface="Georgia"/>
              </a:rPr>
              <a:t>Introduction</a:t>
            </a:r>
          </a:p>
        </p:txBody>
      </p:sp>
      <p:sp>
        <p:nvSpPr>
          <p:cNvPr name="Freeform 7" id="7"/>
          <p:cNvSpPr/>
          <p:nvPr/>
        </p:nvSpPr>
        <p:spPr>
          <a:xfrm flipH="false" flipV="false" rot="0">
            <a:off x="10736819" y="3176179"/>
            <a:ext cx="5973130" cy="4911097"/>
          </a:xfrm>
          <a:custGeom>
            <a:avLst/>
            <a:gdLst/>
            <a:ahLst/>
            <a:cxnLst/>
            <a:rect r="r" b="b" t="t" l="l"/>
            <a:pathLst>
              <a:path h="4911097" w="5973130">
                <a:moveTo>
                  <a:pt x="0" y="0"/>
                </a:moveTo>
                <a:lnTo>
                  <a:pt x="5973130" y="0"/>
                </a:lnTo>
                <a:lnTo>
                  <a:pt x="5973130" y="4911097"/>
                </a:lnTo>
                <a:lnTo>
                  <a:pt x="0" y="4911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1983496" y="-868048"/>
            <a:ext cx="6304504" cy="3522642"/>
          </a:xfrm>
          <a:custGeom>
            <a:avLst/>
            <a:gdLst/>
            <a:ahLst/>
            <a:cxnLst/>
            <a:rect r="r" b="b" t="t" l="l"/>
            <a:pathLst>
              <a:path h="3522642" w="6304504">
                <a:moveTo>
                  <a:pt x="0" y="0"/>
                </a:moveTo>
                <a:lnTo>
                  <a:pt x="6304504" y="0"/>
                </a:lnTo>
                <a:lnTo>
                  <a:pt x="6304504" y="3522641"/>
                </a:lnTo>
                <a:lnTo>
                  <a:pt x="0" y="3522641"/>
                </a:lnTo>
                <a:lnTo>
                  <a:pt x="0" y="0"/>
                </a:lnTo>
                <a:close/>
              </a:path>
            </a:pathLst>
          </a:custGeom>
          <a:blipFill>
            <a:blip r:embed="rId5"/>
            <a:stretch>
              <a:fillRect l="0" t="0" r="0" b="0"/>
            </a:stretch>
          </a:blipFill>
        </p:spPr>
      </p:sp>
      <p:grpSp>
        <p:nvGrpSpPr>
          <p:cNvPr name="Group 9" id="9"/>
          <p:cNvGrpSpPr/>
          <p:nvPr/>
        </p:nvGrpSpPr>
        <p:grpSpPr>
          <a:xfrm rot="0">
            <a:off x="9052685" y="7188490"/>
            <a:ext cx="310192" cy="299142"/>
            <a:chOff x="0" y="0"/>
            <a:chExt cx="81697" cy="78786"/>
          </a:xfrm>
        </p:grpSpPr>
        <p:sp>
          <p:nvSpPr>
            <p:cNvPr name="Freeform 10" id="10"/>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1" id="11"/>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817027" y="7851090"/>
            <a:ext cx="310192" cy="299142"/>
            <a:chOff x="0" y="0"/>
            <a:chExt cx="81697" cy="78786"/>
          </a:xfrm>
        </p:grpSpPr>
        <p:sp>
          <p:nvSpPr>
            <p:cNvPr name="Freeform 13" id="13"/>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4" id="14"/>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450867" y="1532086"/>
            <a:ext cx="747321" cy="768415"/>
            <a:chOff x="0" y="0"/>
            <a:chExt cx="196825" cy="202381"/>
          </a:xfrm>
        </p:grpSpPr>
        <p:sp>
          <p:nvSpPr>
            <p:cNvPr name="Freeform 16" id="16"/>
            <p:cNvSpPr/>
            <p:nvPr/>
          </p:nvSpPr>
          <p:spPr>
            <a:xfrm flipH="false" flipV="false" rot="0">
              <a:off x="0" y="0"/>
              <a:ext cx="196825" cy="202381"/>
            </a:xfrm>
            <a:custGeom>
              <a:avLst/>
              <a:gdLst/>
              <a:ahLst/>
              <a:cxnLst/>
              <a:rect r="r" b="b" t="t" l="l"/>
              <a:pathLst>
                <a:path h="202381" w="196825">
                  <a:moveTo>
                    <a:pt x="0" y="0"/>
                  </a:moveTo>
                  <a:lnTo>
                    <a:pt x="196825" y="0"/>
                  </a:lnTo>
                  <a:lnTo>
                    <a:pt x="196825" y="202381"/>
                  </a:lnTo>
                  <a:lnTo>
                    <a:pt x="0" y="202381"/>
                  </a:lnTo>
                  <a:close/>
                </a:path>
              </a:pathLst>
            </a:custGeom>
            <a:solidFill>
              <a:srgbClr val="0054C5"/>
            </a:solidFill>
          </p:spPr>
        </p:sp>
        <p:sp>
          <p:nvSpPr>
            <p:cNvPr name="TextBox 17" id="17"/>
            <p:cNvSpPr txBox="true"/>
            <p:nvPr/>
          </p:nvSpPr>
          <p:spPr>
            <a:xfrm>
              <a:off x="0" y="-47625"/>
              <a:ext cx="196825" cy="25000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15608" y="3528171"/>
            <a:ext cx="626183" cy="566519"/>
            <a:chOff x="0" y="0"/>
            <a:chExt cx="164921" cy="149207"/>
          </a:xfrm>
        </p:grpSpPr>
        <p:sp>
          <p:nvSpPr>
            <p:cNvPr name="Freeform 19" id="19"/>
            <p:cNvSpPr/>
            <p:nvPr/>
          </p:nvSpPr>
          <p:spPr>
            <a:xfrm flipH="false" flipV="false" rot="0">
              <a:off x="0" y="0"/>
              <a:ext cx="164921" cy="149207"/>
            </a:xfrm>
            <a:custGeom>
              <a:avLst/>
              <a:gdLst/>
              <a:ahLst/>
              <a:cxnLst/>
              <a:rect r="r" b="b" t="t" l="l"/>
              <a:pathLst>
                <a:path h="149207" w="164921">
                  <a:moveTo>
                    <a:pt x="0" y="0"/>
                  </a:moveTo>
                  <a:lnTo>
                    <a:pt x="164921" y="0"/>
                  </a:lnTo>
                  <a:lnTo>
                    <a:pt x="164921" y="149207"/>
                  </a:lnTo>
                  <a:lnTo>
                    <a:pt x="0" y="149207"/>
                  </a:lnTo>
                  <a:close/>
                </a:path>
              </a:pathLst>
            </a:custGeom>
            <a:solidFill>
              <a:srgbClr val="0054C5"/>
            </a:solidFill>
          </p:spPr>
        </p:sp>
        <p:sp>
          <p:nvSpPr>
            <p:cNvPr name="TextBox 20" id="20"/>
            <p:cNvSpPr txBox="true"/>
            <p:nvPr/>
          </p:nvSpPr>
          <p:spPr>
            <a:xfrm>
              <a:off x="0" y="-47625"/>
              <a:ext cx="164921" cy="196832"/>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369038" y="1916294"/>
            <a:ext cx="310192" cy="299142"/>
            <a:chOff x="0" y="0"/>
            <a:chExt cx="81697" cy="78786"/>
          </a:xfrm>
        </p:grpSpPr>
        <p:sp>
          <p:nvSpPr>
            <p:cNvPr name="Freeform 22" id="22"/>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23" id="23"/>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097827" y="3399105"/>
            <a:ext cx="7268262" cy="4451985"/>
          </a:xfrm>
          <a:prstGeom prst="rect">
            <a:avLst/>
          </a:prstGeom>
        </p:spPr>
        <p:txBody>
          <a:bodyPr anchor="t" rtlCol="false" tIns="0" lIns="0" bIns="0" rIns="0">
            <a:spAutoFit/>
          </a:bodyPr>
          <a:lstStyle/>
          <a:p>
            <a:pPr algn="just">
              <a:lnSpc>
                <a:spcPts val="2940"/>
              </a:lnSpc>
            </a:pPr>
            <a:r>
              <a:rPr lang="en-US" sz="2100">
                <a:solidFill>
                  <a:srgbClr val="FFFFFF"/>
                </a:solidFill>
                <a:latin typeface="Tomorrow"/>
                <a:ea typeface="Tomorrow"/>
                <a:cs typeface="Tomorrow"/>
                <a:sym typeface="Tomorrow"/>
              </a:rPr>
              <a:t>Ce projet s’inscrit dans le contexte du Big Data moderne et vise à mettre en œuvre un système complet permettant de collecter, traiter et analyser en temps réel des données issues de stations météo IoT.</a:t>
            </a:r>
          </a:p>
          <a:p>
            <a:pPr algn="just" marL="453390" indent="-226695" lvl="1">
              <a:lnSpc>
                <a:spcPts val="2940"/>
              </a:lnSpc>
              <a:buFont typeface="Arial"/>
              <a:buChar char="•"/>
            </a:pPr>
            <a:r>
              <a:rPr lang="en-US" sz="2100">
                <a:solidFill>
                  <a:srgbClr val="FFFFFF"/>
                </a:solidFill>
                <a:latin typeface="Tomorrow"/>
                <a:ea typeface="Tomorrow"/>
                <a:cs typeface="Tomorrow"/>
                <a:sym typeface="Tomorrow"/>
              </a:rPr>
              <a:t>Explosion des données générées par l’IoT et les capteurs</a:t>
            </a:r>
          </a:p>
          <a:p>
            <a:pPr algn="just" marL="453390" indent="-226695" lvl="1">
              <a:lnSpc>
                <a:spcPts val="2940"/>
              </a:lnSpc>
              <a:buFont typeface="Arial"/>
              <a:buChar char="•"/>
            </a:pPr>
            <a:r>
              <a:rPr lang="en-US" sz="2100">
                <a:solidFill>
                  <a:srgbClr val="FFFFFF"/>
                </a:solidFill>
                <a:latin typeface="Tomorrow"/>
                <a:ea typeface="Tomorrow"/>
                <a:cs typeface="Tomorrow"/>
                <a:sym typeface="Tomorrow"/>
              </a:rPr>
              <a:t>Besoin d’architectures capables de :</a:t>
            </a:r>
          </a:p>
          <a:p>
            <a:pPr algn="just" marL="453390" indent="-226695" lvl="1">
              <a:lnSpc>
                <a:spcPts val="2940"/>
              </a:lnSpc>
              <a:buFont typeface="Arial"/>
              <a:buChar char="•"/>
            </a:pPr>
            <a:r>
              <a:rPr lang="en-US" sz="2100">
                <a:solidFill>
                  <a:srgbClr val="FFFFFF"/>
                </a:solidFill>
                <a:latin typeface="Tomorrow"/>
                <a:ea typeface="Tomorrow"/>
                <a:cs typeface="Tomorrow"/>
                <a:sym typeface="Tomorrow"/>
              </a:rPr>
              <a:t>traiter des flux en temps réel,</a:t>
            </a:r>
          </a:p>
          <a:p>
            <a:pPr algn="just" marL="453390" indent="-226695" lvl="1">
              <a:lnSpc>
                <a:spcPts val="2940"/>
              </a:lnSpc>
              <a:buFont typeface="Arial"/>
              <a:buChar char="•"/>
            </a:pPr>
            <a:r>
              <a:rPr lang="en-US" sz="2100">
                <a:solidFill>
                  <a:srgbClr val="FFFFFF"/>
                </a:solidFill>
                <a:latin typeface="Tomorrow"/>
                <a:ea typeface="Tomorrow"/>
                <a:cs typeface="Tomorrow"/>
                <a:sym typeface="Tomorrow"/>
              </a:rPr>
              <a:t>stocker de grands volumes,</a:t>
            </a:r>
          </a:p>
          <a:p>
            <a:pPr algn="just" marL="453390" indent="-226695" lvl="1">
              <a:lnSpc>
                <a:spcPts val="2940"/>
              </a:lnSpc>
              <a:buFont typeface="Arial"/>
              <a:buChar char="•"/>
            </a:pPr>
            <a:r>
              <a:rPr lang="en-US" sz="2100">
                <a:solidFill>
                  <a:srgbClr val="FFFFFF"/>
                </a:solidFill>
                <a:latin typeface="Tomorrow"/>
                <a:ea typeface="Tomorrow"/>
                <a:cs typeface="Tomorrow"/>
                <a:sym typeface="Tomorrow"/>
              </a:rPr>
              <a:t>analyser rapidement l’information</a:t>
            </a:r>
          </a:p>
          <a:p>
            <a:pPr algn="just" marL="453390" indent="-226695" lvl="1">
              <a:lnSpc>
                <a:spcPts val="2940"/>
              </a:lnSpc>
              <a:buFont typeface="Arial"/>
              <a:buChar char="•"/>
            </a:pPr>
            <a:r>
              <a:rPr lang="en-US" sz="2100">
                <a:solidFill>
                  <a:srgbClr val="FFFFFF"/>
                </a:solidFill>
                <a:latin typeface="Tomorrow"/>
                <a:ea typeface="Tomorrow"/>
                <a:cs typeface="Tomorrow"/>
                <a:sym typeface="Tomorrow"/>
              </a:rPr>
              <a:t>Le Big Data comme réponse à ces enjeux</a:t>
            </a:r>
          </a:p>
          <a:p>
            <a:pPr algn="just">
              <a:lnSpc>
                <a:spcPts val="294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334077" y="642156"/>
            <a:ext cx="6416979" cy="9100622"/>
            <a:chOff x="0" y="0"/>
            <a:chExt cx="1690069" cy="2396872"/>
          </a:xfrm>
        </p:grpSpPr>
        <p:sp>
          <p:nvSpPr>
            <p:cNvPr name="Freeform 4" id="4"/>
            <p:cNvSpPr/>
            <p:nvPr/>
          </p:nvSpPr>
          <p:spPr>
            <a:xfrm flipH="false" flipV="false" rot="0">
              <a:off x="0" y="0"/>
              <a:ext cx="1690069" cy="2396872"/>
            </a:xfrm>
            <a:custGeom>
              <a:avLst/>
              <a:gdLst/>
              <a:ahLst/>
              <a:cxnLst/>
              <a:rect r="r" b="b" t="t" l="l"/>
              <a:pathLst>
                <a:path h="2396872" w="1690069">
                  <a:moveTo>
                    <a:pt x="0" y="0"/>
                  </a:moveTo>
                  <a:lnTo>
                    <a:pt x="1690069" y="0"/>
                  </a:lnTo>
                  <a:lnTo>
                    <a:pt x="1690069" y="2396872"/>
                  </a:lnTo>
                  <a:lnTo>
                    <a:pt x="0" y="2396872"/>
                  </a:lnTo>
                  <a:close/>
                </a:path>
              </a:pathLst>
            </a:custGeom>
            <a:solidFill>
              <a:srgbClr val="FFFFFF">
                <a:alpha val="10980"/>
              </a:srgbClr>
            </a:solidFill>
          </p:spPr>
        </p:sp>
        <p:sp>
          <p:nvSpPr>
            <p:cNvPr name="TextBox 5" id="5"/>
            <p:cNvSpPr txBox="true"/>
            <p:nvPr/>
          </p:nvSpPr>
          <p:spPr>
            <a:xfrm>
              <a:off x="0" y="-47625"/>
              <a:ext cx="1690069" cy="244449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011154">
            <a:off x="14044924" y="1464134"/>
            <a:ext cx="17403374" cy="18180272"/>
            <a:chOff x="0" y="0"/>
            <a:chExt cx="4583605" cy="4788220"/>
          </a:xfrm>
        </p:grpSpPr>
        <p:sp>
          <p:nvSpPr>
            <p:cNvPr name="Freeform 7" id="7"/>
            <p:cNvSpPr/>
            <p:nvPr/>
          </p:nvSpPr>
          <p:spPr>
            <a:xfrm flipH="false" flipV="false" rot="0">
              <a:off x="0" y="0"/>
              <a:ext cx="4583605" cy="4788220"/>
            </a:xfrm>
            <a:custGeom>
              <a:avLst/>
              <a:gdLst/>
              <a:ahLst/>
              <a:cxnLst/>
              <a:rect r="r" b="b" t="t" l="l"/>
              <a:pathLst>
                <a:path h="4788220" w="4583605">
                  <a:moveTo>
                    <a:pt x="0" y="0"/>
                  </a:moveTo>
                  <a:lnTo>
                    <a:pt x="4583605" y="0"/>
                  </a:lnTo>
                  <a:lnTo>
                    <a:pt x="4583605" y="4788220"/>
                  </a:lnTo>
                  <a:lnTo>
                    <a:pt x="0" y="4788220"/>
                  </a:lnTo>
                  <a:close/>
                </a:path>
              </a:pathLst>
            </a:custGeom>
            <a:gradFill rotWithShape="true">
              <a:gsLst>
                <a:gs pos="0">
                  <a:srgbClr val="27DDDF">
                    <a:alpha val="0"/>
                  </a:srgbClr>
                </a:gs>
                <a:gs pos="100000">
                  <a:srgbClr val="27DDDF">
                    <a:alpha val="100000"/>
                  </a:srgbClr>
                </a:gs>
              </a:gsLst>
              <a:lin ang="5400000"/>
            </a:gradFill>
          </p:spPr>
        </p:sp>
        <p:sp>
          <p:nvSpPr>
            <p:cNvPr name="TextBox 8" id="8"/>
            <p:cNvSpPr txBox="true"/>
            <p:nvPr/>
          </p:nvSpPr>
          <p:spPr>
            <a:xfrm>
              <a:off x="0" y="19050"/>
              <a:ext cx="4583605" cy="4769170"/>
            </a:xfrm>
            <a:prstGeom prst="rect">
              <a:avLst/>
            </a:prstGeom>
          </p:spPr>
          <p:txBody>
            <a:bodyPr anchor="ctr" rtlCol="false" tIns="50800" lIns="50800" bIns="50800" rIns="50800"/>
            <a:lstStyle/>
            <a:p>
              <a:pPr algn="ctr">
                <a:lnSpc>
                  <a:spcPts val="1387"/>
                </a:lnSpc>
              </a:pPr>
            </a:p>
          </p:txBody>
        </p:sp>
      </p:grpSp>
      <p:sp>
        <p:nvSpPr>
          <p:cNvPr name="TextBox 9" id="9"/>
          <p:cNvSpPr txBox="true"/>
          <p:nvPr/>
        </p:nvSpPr>
        <p:spPr>
          <a:xfrm rot="0">
            <a:off x="9495004" y="1281471"/>
            <a:ext cx="3088392"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Introduction</a:t>
            </a:r>
          </a:p>
        </p:txBody>
      </p:sp>
      <p:sp>
        <p:nvSpPr>
          <p:cNvPr name="TextBox 10" id="10"/>
          <p:cNvSpPr txBox="true"/>
          <p:nvPr/>
        </p:nvSpPr>
        <p:spPr>
          <a:xfrm rot="0">
            <a:off x="9495004" y="1916261"/>
            <a:ext cx="4943573"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Contexte et motivation</a:t>
            </a:r>
          </a:p>
        </p:txBody>
      </p:sp>
      <p:sp>
        <p:nvSpPr>
          <p:cNvPr name="TextBox 11" id="11"/>
          <p:cNvSpPr txBox="true"/>
          <p:nvPr/>
        </p:nvSpPr>
        <p:spPr>
          <a:xfrm rot="0">
            <a:off x="9495004" y="2555588"/>
            <a:ext cx="3088392"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Problématique</a:t>
            </a:r>
          </a:p>
        </p:txBody>
      </p:sp>
      <p:sp>
        <p:nvSpPr>
          <p:cNvPr name="TextBox 12" id="12"/>
          <p:cNvSpPr txBox="true"/>
          <p:nvPr/>
        </p:nvSpPr>
        <p:spPr>
          <a:xfrm rot="0">
            <a:off x="9495004" y="3111667"/>
            <a:ext cx="3088392"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Objectifs du projet</a:t>
            </a:r>
          </a:p>
        </p:txBody>
      </p:sp>
      <p:sp>
        <p:nvSpPr>
          <p:cNvPr name="TextBox 13" id="13"/>
          <p:cNvSpPr txBox="true"/>
          <p:nvPr/>
        </p:nvSpPr>
        <p:spPr>
          <a:xfrm rot="0">
            <a:off x="9495004" y="3826042"/>
            <a:ext cx="4346967"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Présentation du cas d’usage</a:t>
            </a:r>
          </a:p>
        </p:txBody>
      </p:sp>
      <p:sp>
        <p:nvSpPr>
          <p:cNvPr name="Freeform 14" id="14"/>
          <p:cNvSpPr/>
          <p:nvPr/>
        </p:nvSpPr>
        <p:spPr>
          <a:xfrm flipH="false" flipV="false" rot="1304065">
            <a:off x="-721129" y="7757580"/>
            <a:ext cx="2686742" cy="3001440"/>
          </a:xfrm>
          <a:custGeom>
            <a:avLst/>
            <a:gdLst/>
            <a:ahLst/>
            <a:cxnLst/>
            <a:rect r="r" b="b" t="t" l="l"/>
            <a:pathLst>
              <a:path h="3001440" w="2686742">
                <a:moveTo>
                  <a:pt x="0" y="0"/>
                </a:moveTo>
                <a:lnTo>
                  <a:pt x="2686742" y="0"/>
                </a:lnTo>
                <a:lnTo>
                  <a:pt x="2686742" y="3001440"/>
                </a:lnTo>
                <a:lnTo>
                  <a:pt x="0" y="3001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622242" y="4693702"/>
            <a:ext cx="7241609" cy="2011046"/>
          </a:xfrm>
          <a:prstGeom prst="rect">
            <a:avLst/>
          </a:prstGeom>
        </p:spPr>
        <p:txBody>
          <a:bodyPr anchor="t" rtlCol="false" tIns="0" lIns="0" bIns="0" rIns="0">
            <a:spAutoFit/>
          </a:bodyPr>
          <a:lstStyle/>
          <a:p>
            <a:pPr algn="l">
              <a:lnSpc>
                <a:spcPts val="7040"/>
              </a:lnSpc>
            </a:pPr>
            <a:r>
              <a:rPr lang="en-US" sz="8000" spc="-128" b="true">
                <a:solidFill>
                  <a:srgbClr val="FFFFFF"/>
                </a:solidFill>
                <a:latin typeface="Arial MT Pro Bold"/>
                <a:ea typeface="Arial MT Pro Bold"/>
                <a:cs typeface="Arial MT Pro Bold"/>
                <a:sym typeface="Arial MT Pro Bold"/>
              </a:rPr>
              <a:t>Plan de la présentation</a:t>
            </a:r>
          </a:p>
        </p:txBody>
      </p:sp>
      <p:grpSp>
        <p:nvGrpSpPr>
          <p:cNvPr name="Group 16" id="16"/>
          <p:cNvGrpSpPr/>
          <p:nvPr/>
        </p:nvGrpSpPr>
        <p:grpSpPr>
          <a:xfrm rot="0">
            <a:off x="8833808" y="1919933"/>
            <a:ext cx="310192" cy="299142"/>
            <a:chOff x="0" y="0"/>
            <a:chExt cx="81697" cy="78786"/>
          </a:xfrm>
        </p:grpSpPr>
        <p:sp>
          <p:nvSpPr>
            <p:cNvPr name="Freeform 17" id="17"/>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8" id="18"/>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833808" y="1234881"/>
            <a:ext cx="310192" cy="299142"/>
            <a:chOff x="0" y="0"/>
            <a:chExt cx="81697" cy="78786"/>
          </a:xfrm>
        </p:grpSpPr>
        <p:sp>
          <p:nvSpPr>
            <p:cNvPr name="Freeform 20" id="20"/>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21" id="21"/>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849430" y="2536538"/>
            <a:ext cx="310192" cy="299142"/>
            <a:chOff x="0" y="0"/>
            <a:chExt cx="81697" cy="78786"/>
          </a:xfrm>
        </p:grpSpPr>
        <p:sp>
          <p:nvSpPr>
            <p:cNvPr name="Freeform 23" id="23"/>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24" id="24"/>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8833808" y="3150005"/>
            <a:ext cx="310192" cy="299142"/>
            <a:chOff x="0" y="0"/>
            <a:chExt cx="81697" cy="78786"/>
          </a:xfrm>
        </p:grpSpPr>
        <p:sp>
          <p:nvSpPr>
            <p:cNvPr name="Freeform 26" id="26"/>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27" id="27"/>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8849430" y="3839672"/>
            <a:ext cx="310192" cy="299142"/>
            <a:chOff x="0" y="0"/>
            <a:chExt cx="81697" cy="78786"/>
          </a:xfrm>
        </p:grpSpPr>
        <p:sp>
          <p:nvSpPr>
            <p:cNvPr name="Freeform 29" id="29"/>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30" id="30"/>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9423448" y="4379644"/>
            <a:ext cx="3088392" cy="544077"/>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Technologies utilisées</a:t>
            </a:r>
          </a:p>
          <a:p>
            <a:pPr algn="l">
              <a:lnSpc>
                <a:spcPts val="1881"/>
              </a:lnSpc>
            </a:pPr>
          </a:p>
        </p:txBody>
      </p:sp>
      <p:grpSp>
        <p:nvGrpSpPr>
          <p:cNvPr name="Group 32" id="32"/>
          <p:cNvGrpSpPr/>
          <p:nvPr/>
        </p:nvGrpSpPr>
        <p:grpSpPr>
          <a:xfrm rot="0">
            <a:off x="8849430" y="4418906"/>
            <a:ext cx="310192" cy="299142"/>
            <a:chOff x="0" y="0"/>
            <a:chExt cx="81697" cy="78786"/>
          </a:xfrm>
        </p:grpSpPr>
        <p:sp>
          <p:nvSpPr>
            <p:cNvPr name="Freeform 33" id="33"/>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34" id="34"/>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9423448" y="5675413"/>
            <a:ext cx="3088392"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Ingestion des données </a:t>
            </a:r>
          </a:p>
        </p:txBody>
      </p:sp>
      <p:grpSp>
        <p:nvGrpSpPr>
          <p:cNvPr name="Group 36" id="36"/>
          <p:cNvGrpSpPr/>
          <p:nvPr/>
        </p:nvGrpSpPr>
        <p:grpSpPr>
          <a:xfrm rot="0">
            <a:off x="8833808" y="5042896"/>
            <a:ext cx="310192" cy="299142"/>
            <a:chOff x="0" y="0"/>
            <a:chExt cx="81697" cy="78786"/>
          </a:xfrm>
        </p:grpSpPr>
        <p:sp>
          <p:nvSpPr>
            <p:cNvPr name="Freeform 37" id="37"/>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38" id="38"/>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9495004" y="7498145"/>
            <a:ext cx="4238237"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Analyse avec Hive</a:t>
            </a:r>
          </a:p>
        </p:txBody>
      </p:sp>
      <p:sp>
        <p:nvSpPr>
          <p:cNvPr name="TextBox 40" id="40"/>
          <p:cNvSpPr txBox="true"/>
          <p:nvPr/>
        </p:nvSpPr>
        <p:spPr>
          <a:xfrm rot="0">
            <a:off x="9423448" y="7918397"/>
            <a:ext cx="4418523"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Déploiement &amp; environnement</a:t>
            </a:r>
          </a:p>
        </p:txBody>
      </p:sp>
      <p:sp>
        <p:nvSpPr>
          <p:cNvPr name="TextBox 41" id="41"/>
          <p:cNvSpPr txBox="true"/>
          <p:nvPr/>
        </p:nvSpPr>
        <p:spPr>
          <a:xfrm rot="0">
            <a:off x="9423448" y="5036085"/>
            <a:ext cx="3088392"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 Architecture globale</a:t>
            </a:r>
          </a:p>
        </p:txBody>
      </p:sp>
      <p:sp>
        <p:nvSpPr>
          <p:cNvPr name="TextBox 42" id="42"/>
          <p:cNvSpPr txBox="true"/>
          <p:nvPr/>
        </p:nvSpPr>
        <p:spPr>
          <a:xfrm rot="0">
            <a:off x="9423448" y="6390940"/>
            <a:ext cx="4238237"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Traitement temps réel</a:t>
            </a:r>
          </a:p>
        </p:txBody>
      </p:sp>
      <p:grpSp>
        <p:nvGrpSpPr>
          <p:cNvPr name="Group 43" id="43"/>
          <p:cNvGrpSpPr/>
          <p:nvPr/>
        </p:nvGrpSpPr>
        <p:grpSpPr>
          <a:xfrm rot="0">
            <a:off x="8849430" y="5680067"/>
            <a:ext cx="310192" cy="299142"/>
            <a:chOff x="0" y="0"/>
            <a:chExt cx="81697" cy="78786"/>
          </a:xfrm>
        </p:grpSpPr>
        <p:sp>
          <p:nvSpPr>
            <p:cNvPr name="Freeform 44" id="44"/>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45" id="45"/>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9495004" y="6944542"/>
            <a:ext cx="4238237"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Stockage distribué</a:t>
            </a:r>
          </a:p>
        </p:txBody>
      </p:sp>
      <p:grpSp>
        <p:nvGrpSpPr>
          <p:cNvPr name="Group 47" id="47"/>
          <p:cNvGrpSpPr/>
          <p:nvPr/>
        </p:nvGrpSpPr>
        <p:grpSpPr>
          <a:xfrm rot="0">
            <a:off x="8833808" y="6312584"/>
            <a:ext cx="310192" cy="299142"/>
            <a:chOff x="0" y="0"/>
            <a:chExt cx="81697" cy="78786"/>
          </a:xfrm>
        </p:grpSpPr>
        <p:sp>
          <p:nvSpPr>
            <p:cNvPr name="Freeform 48" id="48"/>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49" id="49"/>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50" id="50"/>
          <p:cNvGrpSpPr/>
          <p:nvPr/>
        </p:nvGrpSpPr>
        <p:grpSpPr>
          <a:xfrm rot="0">
            <a:off x="8849430" y="6951353"/>
            <a:ext cx="310192" cy="299142"/>
            <a:chOff x="0" y="0"/>
            <a:chExt cx="81697" cy="78786"/>
          </a:xfrm>
        </p:grpSpPr>
        <p:sp>
          <p:nvSpPr>
            <p:cNvPr name="Freeform 51" id="51"/>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52" id="52"/>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8833808" y="7492025"/>
            <a:ext cx="310192" cy="299142"/>
            <a:chOff x="0" y="0"/>
            <a:chExt cx="81697" cy="78786"/>
          </a:xfrm>
        </p:grpSpPr>
        <p:sp>
          <p:nvSpPr>
            <p:cNvPr name="Freeform 54" id="54"/>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55" id="55"/>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8849430" y="7925208"/>
            <a:ext cx="310192" cy="299142"/>
            <a:chOff x="0" y="0"/>
            <a:chExt cx="81697" cy="78786"/>
          </a:xfrm>
        </p:grpSpPr>
        <p:sp>
          <p:nvSpPr>
            <p:cNvPr name="Freeform 57" id="57"/>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58" id="58"/>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59" id="59"/>
          <p:cNvSpPr txBox="true"/>
          <p:nvPr/>
        </p:nvSpPr>
        <p:spPr>
          <a:xfrm rot="0">
            <a:off x="9423448" y="8472000"/>
            <a:ext cx="4418523"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Résultats obtenus</a:t>
            </a:r>
          </a:p>
        </p:txBody>
      </p:sp>
      <p:grpSp>
        <p:nvGrpSpPr>
          <p:cNvPr name="Group 60" id="60"/>
          <p:cNvGrpSpPr/>
          <p:nvPr/>
        </p:nvGrpSpPr>
        <p:grpSpPr>
          <a:xfrm rot="0">
            <a:off x="8849430" y="8478810"/>
            <a:ext cx="310192" cy="299142"/>
            <a:chOff x="0" y="0"/>
            <a:chExt cx="81697" cy="78786"/>
          </a:xfrm>
        </p:grpSpPr>
        <p:sp>
          <p:nvSpPr>
            <p:cNvPr name="Freeform 61" id="61"/>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62" id="62"/>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63" id="63"/>
          <p:cNvSpPr txBox="true"/>
          <p:nvPr/>
        </p:nvSpPr>
        <p:spPr>
          <a:xfrm rot="0">
            <a:off x="9459226" y="9025602"/>
            <a:ext cx="4418523"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Conclusion</a:t>
            </a:r>
          </a:p>
        </p:txBody>
      </p:sp>
      <p:grpSp>
        <p:nvGrpSpPr>
          <p:cNvPr name="Group 64" id="64"/>
          <p:cNvGrpSpPr/>
          <p:nvPr/>
        </p:nvGrpSpPr>
        <p:grpSpPr>
          <a:xfrm rot="0">
            <a:off x="8849430" y="9006552"/>
            <a:ext cx="310192" cy="299142"/>
            <a:chOff x="0" y="0"/>
            <a:chExt cx="81697" cy="78786"/>
          </a:xfrm>
        </p:grpSpPr>
        <p:sp>
          <p:nvSpPr>
            <p:cNvPr name="Freeform 65" id="65"/>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66" id="66"/>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742214" y="7517955"/>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5470FF">
                    <a:alpha val="100000"/>
                  </a:srgbClr>
                </a:gs>
                <a:gs pos="100000">
                  <a:srgbClr val="1F3291">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981262" y="3233754"/>
            <a:ext cx="1757694" cy="47625"/>
            <a:chOff x="0" y="0"/>
            <a:chExt cx="462932" cy="12543"/>
          </a:xfrm>
        </p:grpSpPr>
        <p:sp>
          <p:nvSpPr>
            <p:cNvPr name="Freeform 6" id="6"/>
            <p:cNvSpPr/>
            <p:nvPr/>
          </p:nvSpPr>
          <p:spPr>
            <a:xfrm flipH="false" flipV="false" rot="0">
              <a:off x="0" y="0"/>
              <a:ext cx="462932" cy="12543"/>
            </a:xfrm>
            <a:custGeom>
              <a:avLst/>
              <a:gdLst/>
              <a:ahLst/>
              <a:cxnLst/>
              <a:rect r="r" b="b" t="t" l="l"/>
              <a:pathLst>
                <a:path h="12543" w="462932">
                  <a:moveTo>
                    <a:pt x="0" y="0"/>
                  </a:moveTo>
                  <a:lnTo>
                    <a:pt x="462932" y="0"/>
                  </a:lnTo>
                  <a:lnTo>
                    <a:pt x="462932" y="12543"/>
                  </a:lnTo>
                  <a:lnTo>
                    <a:pt x="0" y="12543"/>
                  </a:lnTo>
                  <a:close/>
                </a:path>
              </a:pathLst>
            </a:custGeom>
            <a:gradFill rotWithShape="true">
              <a:gsLst>
                <a:gs pos="0">
                  <a:srgbClr val="5470FF">
                    <a:alpha val="100000"/>
                  </a:srgbClr>
                </a:gs>
                <a:gs pos="100000">
                  <a:srgbClr val="1F3291">
                    <a:alpha val="100000"/>
                  </a:srgbClr>
                </a:gs>
              </a:gsLst>
              <a:lin ang="2700000"/>
            </a:gradFill>
          </p:spPr>
        </p:sp>
        <p:sp>
          <p:nvSpPr>
            <p:cNvPr name="TextBox 7" id="7"/>
            <p:cNvSpPr txBox="true"/>
            <p:nvPr/>
          </p:nvSpPr>
          <p:spPr>
            <a:xfrm>
              <a:off x="0" y="-38100"/>
              <a:ext cx="462932" cy="5064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810065" y="7687693"/>
            <a:ext cx="404681" cy="403562"/>
            <a:chOff x="0" y="0"/>
            <a:chExt cx="407526" cy="406400"/>
          </a:xfrm>
        </p:grpSpPr>
        <p:sp>
          <p:nvSpPr>
            <p:cNvPr name="Freeform 9" id="9"/>
            <p:cNvSpPr/>
            <p:nvPr/>
          </p:nvSpPr>
          <p:spPr>
            <a:xfrm flipH="false" flipV="false" rot="0">
              <a:off x="0" y="0"/>
              <a:ext cx="407526" cy="406400"/>
            </a:xfrm>
            <a:custGeom>
              <a:avLst/>
              <a:gdLst/>
              <a:ahLst/>
              <a:cxnLst/>
              <a:rect r="r" b="b" t="t" l="l"/>
              <a:pathLst>
                <a:path h="406400" w="407526">
                  <a:moveTo>
                    <a:pt x="0" y="0"/>
                  </a:moveTo>
                  <a:lnTo>
                    <a:pt x="407526" y="0"/>
                  </a:lnTo>
                  <a:lnTo>
                    <a:pt x="407526" y="406400"/>
                  </a:lnTo>
                  <a:lnTo>
                    <a:pt x="0" y="406400"/>
                  </a:lnTo>
                  <a:close/>
                </a:path>
              </a:pathLst>
            </a:custGeom>
            <a:gradFill rotWithShape="true">
              <a:gsLst>
                <a:gs pos="0">
                  <a:srgbClr val="5470FF">
                    <a:alpha val="100000"/>
                  </a:srgbClr>
                </a:gs>
                <a:gs pos="100000">
                  <a:srgbClr val="1F3291">
                    <a:alpha val="100000"/>
                  </a:srgbClr>
                </a:gs>
              </a:gsLst>
              <a:lin ang="2700000"/>
            </a:gradFill>
          </p:spPr>
        </p:sp>
        <p:sp>
          <p:nvSpPr>
            <p:cNvPr name="TextBox 10" id="10"/>
            <p:cNvSpPr txBox="true"/>
            <p:nvPr/>
          </p:nvSpPr>
          <p:spPr>
            <a:xfrm>
              <a:off x="0" y="-38100"/>
              <a:ext cx="407526" cy="444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37090" y="3759200"/>
            <a:ext cx="404681" cy="403562"/>
            <a:chOff x="0" y="0"/>
            <a:chExt cx="407526" cy="406400"/>
          </a:xfrm>
        </p:grpSpPr>
        <p:sp>
          <p:nvSpPr>
            <p:cNvPr name="Freeform 12" id="12"/>
            <p:cNvSpPr/>
            <p:nvPr/>
          </p:nvSpPr>
          <p:spPr>
            <a:xfrm flipH="false" flipV="false" rot="0">
              <a:off x="0" y="0"/>
              <a:ext cx="407526" cy="406400"/>
            </a:xfrm>
            <a:custGeom>
              <a:avLst/>
              <a:gdLst/>
              <a:ahLst/>
              <a:cxnLst/>
              <a:rect r="r" b="b" t="t" l="l"/>
              <a:pathLst>
                <a:path h="406400" w="407526">
                  <a:moveTo>
                    <a:pt x="0" y="0"/>
                  </a:moveTo>
                  <a:lnTo>
                    <a:pt x="407526" y="0"/>
                  </a:lnTo>
                  <a:lnTo>
                    <a:pt x="407526" y="406400"/>
                  </a:lnTo>
                  <a:lnTo>
                    <a:pt x="0" y="406400"/>
                  </a:lnTo>
                  <a:close/>
                </a:path>
              </a:pathLst>
            </a:custGeom>
            <a:gradFill rotWithShape="true">
              <a:gsLst>
                <a:gs pos="0">
                  <a:srgbClr val="5470FF">
                    <a:alpha val="100000"/>
                  </a:srgbClr>
                </a:gs>
                <a:gs pos="100000">
                  <a:srgbClr val="1F3291">
                    <a:alpha val="100000"/>
                  </a:srgbClr>
                </a:gs>
              </a:gsLst>
              <a:lin ang="2700000"/>
            </a:gradFill>
          </p:spPr>
        </p:sp>
        <p:sp>
          <p:nvSpPr>
            <p:cNvPr name="TextBox 13" id="13"/>
            <p:cNvSpPr txBox="true"/>
            <p:nvPr/>
          </p:nvSpPr>
          <p:spPr>
            <a:xfrm>
              <a:off x="0" y="-38100"/>
              <a:ext cx="407526" cy="444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973667" y="3557419"/>
            <a:ext cx="404681" cy="403562"/>
            <a:chOff x="0" y="0"/>
            <a:chExt cx="407526" cy="406400"/>
          </a:xfrm>
        </p:grpSpPr>
        <p:sp>
          <p:nvSpPr>
            <p:cNvPr name="Freeform 15" id="15"/>
            <p:cNvSpPr/>
            <p:nvPr/>
          </p:nvSpPr>
          <p:spPr>
            <a:xfrm flipH="false" flipV="false" rot="0">
              <a:off x="0" y="0"/>
              <a:ext cx="407526" cy="406400"/>
            </a:xfrm>
            <a:custGeom>
              <a:avLst/>
              <a:gdLst/>
              <a:ahLst/>
              <a:cxnLst/>
              <a:rect r="r" b="b" t="t" l="l"/>
              <a:pathLst>
                <a:path h="406400" w="407526">
                  <a:moveTo>
                    <a:pt x="0" y="0"/>
                  </a:moveTo>
                  <a:lnTo>
                    <a:pt x="407526" y="0"/>
                  </a:lnTo>
                  <a:lnTo>
                    <a:pt x="407526" y="406400"/>
                  </a:lnTo>
                  <a:lnTo>
                    <a:pt x="0" y="406400"/>
                  </a:lnTo>
                  <a:close/>
                </a:path>
              </a:pathLst>
            </a:custGeom>
            <a:gradFill rotWithShape="true">
              <a:gsLst>
                <a:gs pos="0">
                  <a:srgbClr val="5470FF">
                    <a:alpha val="100000"/>
                  </a:srgbClr>
                </a:gs>
                <a:gs pos="100000">
                  <a:srgbClr val="1F3291">
                    <a:alpha val="100000"/>
                  </a:srgbClr>
                </a:gs>
              </a:gsLst>
              <a:lin ang="2700000"/>
            </a:gradFill>
          </p:spPr>
        </p:sp>
        <p:sp>
          <p:nvSpPr>
            <p:cNvPr name="TextBox 16" id="16"/>
            <p:cNvSpPr txBox="true"/>
            <p:nvPr/>
          </p:nvSpPr>
          <p:spPr>
            <a:xfrm>
              <a:off x="0" y="-38100"/>
              <a:ext cx="407526" cy="444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10800000">
            <a:off x="11983496" y="-868048"/>
            <a:ext cx="6304504" cy="3522642"/>
          </a:xfrm>
          <a:custGeom>
            <a:avLst/>
            <a:gdLst/>
            <a:ahLst/>
            <a:cxnLst/>
            <a:rect r="r" b="b" t="t" l="l"/>
            <a:pathLst>
              <a:path h="3522642" w="6304504">
                <a:moveTo>
                  <a:pt x="0" y="0"/>
                </a:moveTo>
                <a:lnTo>
                  <a:pt x="6304504" y="0"/>
                </a:lnTo>
                <a:lnTo>
                  <a:pt x="6304504" y="3522641"/>
                </a:lnTo>
                <a:lnTo>
                  <a:pt x="0" y="3522641"/>
                </a:lnTo>
                <a:lnTo>
                  <a:pt x="0" y="0"/>
                </a:lnTo>
                <a:close/>
              </a:path>
            </a:pathLst>
          </a:custGeom>
          <a:blipFill>
            <a:blip r:embed="rId2"/>
            <a:stretch>
              <a:fillRect l="0" t="0" r="0" b="0"/>
            </a:stretch>
          </a:blipFill>
        </p:spPr>
      </p:sp>
      <p:sp>
        <p:nvSpPr>
          <p:cNvPr name="Freeform 18" id="18"/>
          <p:cNvSpPr/>
          <p:nvPr/>
        </p:nvSpPr>
        <p:spPr>
          <a:xfrm flipH="false" flipV="false" rot="0">
            <a:off x="6724100" y="3960981"/>
            <a:ext cx="2990175" cy="2571550"/>
          </a:xfrm>
          <a:custGeom>
            <a:avLst/>
            <a:gdLst/>
            <a:ahLst/>
            <a:cxnLst/>
            <a:rect r="r" b="b" t="t" l="l"/>
            <a:pathLst>
              <a:path h="2571550" w="2990175">
                <a:moveTo>
                  <a:pt x="0" y="0"/>
                </a:moveTo>
                <a:lnTo>
                  <a:pt x="2990175" y="0"/>
                </a:lnTo>
                <a:lnTo>
                  <a:pt x="2990175" y="2571550"/>
                </a:lnTo>
                <a:lnTo>
                  <a:pt x="0" y="2571550"/>
                </a:lnTo>
                <a:lnTo>
                  <a:pt x="0" y="0"/>
                </a:lnTo>
                <a:close/>
              </a:path>
            </a:pathLst>
          </a:custGeom>
          <a:blipFill>
            <a:blip r:embed="rId3"/>
            <a:stretch>
              <a:fillRect l="0" t="0" r="0" b="0"/>
            </a:stretch>
          </a:blipFill>
        </p:spPr>
      </p:sp>
      <p:sp>
        <p:nvSpPr>
          <p:cNvPr name="TextBox 19" id="19"/>
          <p:cNvSpPr txBox="true"/>
          <p:nvPr/>
        </p:nvSpPr>
        <p:spPr>
          <a:xfrm rot="0">
            <a:off x="5549717" y="1152525"/>
            <a:ext cx="7188565" cy="997468"/>
          </a:xfrm>
          <a:prstGeom prst="rect">
            <a:avLst/>
          </a:prstGeom>
        </p:spPr>
        <p:txBody>
          <a:bodyPr anchor="t" rtlCol="false" tIns="0" lIns="0" bIns="0" rIns="0">
            <a:spAutoFit/>
          </a:bodyPr>
          <a:lstStyle/>
          <a:p>
            <a:pPr algn="l">
              <a:lnSpc>
                <a:spcPts val="7463"/>
              </a:lnSpc>
            </a:pPr>
            <a:r>
              <a:rPr lang="en-US" sz="7389">
                <a:solidFill>
                  <a:srgbClr val="FFFFFF"/>
                </a:solidFill>
                <a:latin typeface="Bebas Neue Cyrillic"/>
                <a:ea typeface="Bebas Neue Cyrillic"/>
                <a:cs typeface="Bebas Neue Cyrillic"/>
                <a:sym typeface="Bebas Neue Cyrillic"/>
              </a:rPr>
              <a:t>Contexte du projet</a:t>
            </a:r>
          </a:p>
        </p:txBody>
      </p:sp>
      <p:sp>
        <p:nvSpPr>
          <p:cNvPr name="TextBox 20" id="20"/>
          <p:cNvSpPr txBox="true"/>
          <p:nvPr/>
        </p:nvSpPr>
        <p:spPr>
          <a:xfrm rot="0">
            <a:off x="17492295" y="9568113"/>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05</a:t>
            </a:r>
          </a:p>
        </p:txBody>
      </p:sp>
      <p:sp>
        <p:nvSpPr>
          <p:cNvPr name="TextBox 21" id="21"/>
          <p:cNvSpPr txBox="true"/>
          <p:nvPr/>
        </p:nvSpPr>
        <p:spPr>
          <a:xfrm rot="0">
            <a:off x="6724100" y="7649593"/>
            <a:ext cx="4839800" cy="339725"/>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Open Sans Bold"/>
                <a:ea typeface="Open Sans Bold"/>
                <a:cs typeface="Open Sans Bold"/>
                <a:sym typeface="Open Sans Bold"/>
              </a:rPr>
              <a:t>Croissance massive des données IoT</a:t>
            </a:r>
          </a:p>
        </p:txBody>
      </p:sp>
      <p:sp>
        <p:nvSpPr>
          <p:cNvPr name="TextBox 22" id="22"/>
          <p:cNvSpPr txBox="true"/>
          <p:nvPr/>
        </p:nvSpPr>
        <p:spPr>
          <a:xfrm rot="0">
            <a:off x="2160871" y="3922881"/>
            <a:ext cx="4839800" cy="2806700"/>
          </a:xfrm>
          <a:prstGeom prst="rect">
            <a:avLst/>
          </a:prstGeom>
        </p:spPr>
        <p:txBody>
          <a:bodyPr anchor="t" rtlCol="false" tIns="0" lIns="0" bIns="0" rIns="0">
            <a:spAutoFit/>
          </a:bodyPr>
          <a:lstStyle/>
          <a:p>
            <a:pPr algn="l">
              <a:lnSpc>
                <a:spcPts val="2799"/>
              </a:lnSpc>
            </a:pPr>
            <a:r>
              <a:rPr lang="en-US" sz="1999" b="true">
                <a:solidFill>
                  <a:srgbClr val="FFFFFF"/>
                </a:solidFill>
                <a:latin typeface="Open Sans Bold"/>
                <a:ea typeface="Open Sans Bold"/>
                <a:cs typeface="Open Sans Bold"/>
                <a:sym typeface="Open Sans Bold"/>
              </a:rPr>
              <a:t>Besoin de :</a:t>
            </a:r>
          </a:p>
          <a:p>
            <a:pPr algn="l">
              <a:lnSpc>
                <a:spcPts val="2799"/>
              </a:lnSpc>
            </a:pPr>
          </a:p>
          <a:p>
            <a:pPr algn="l" marL="431797" indent="-215899" lvl="1">
              <a:lnSpc>
                <a:spcPts val="2799"/>
              </a:lnSpc>
              <a:buFont typeface="Arial"/>
              <a:buChar char="•"/>
            </a:pPr>
            <a:r>
              <a:rPr lang="en-US" b="true" sz="1999">
                <a:solidFill>
                  <a:srgbClr val="FFFFFF"/>
                </a:solidFill>
                <a:latin typeface="Open Sans Bold"/>
                <a:ea typeface="Open Sans Bold"/>
                <a:cs typeface="Open Sans Bold"/>
                <a:sym typeface="Open Sans Bold"/>
              </a:rPr>
              <a:t>traitement temps réel,</a:t>
            </a:r>
          </a:p>
          <a:p>
            <a:pPr algn="l">
              <a:lnSpc>
                <a:spcPts val="2799"/>
              </a:lnSpc>
            </a:pPr>
          </a:p>
          <a:p>
            <a:pPr algn="l" marL="431797" indent="-215899" lvl="1">
              <a:lnSpc>
                <a:spcPts val="2799"/>
              </a:lnSpc>
              <a:buFont typeface="Arial"/>
              <a:buChar char="•"/>
            </a:pPr>
            <a:r>
              <a:rPr lang="en-US" b="true" sz="1999">
                <a:solidFill>
                  <a:srgbClr val="FFFFFF"/>
                </a:solidFill>
                <a:latin typeface="Open Sans Bold"/>
                <a:ea typeface="Open Sans Bold"/>
                <a:cs typeface="Open Sans Bold"/>
                <a:sym typeface="Open Sans Bold"/>
              </a:rPr>
              <a:t>stockage distribué,</a:t>
            </a:r>
          </a:p>
          <a:p>
            <a:pPr algn="l">
              <a:lnSpc>
                <a:spcPts val="2799"/>
              </a:lnSpc>
            </a:pPr>
          </a:p>
          <a:p>
            <a:pPr algn="l" marL="431797" indent="-215899" lvl="1">
              <a:lnSpc>
                <a:spcPts val="2799"/>
              </a:lnSpc>
              <a:buFont typeface="Arial"/>
              <a:buChar char="•"/>
            </a:pPr>
            <a:r>
              <a:rPr lang="en-US" b="true" sz="1999">
                <a:solidFill>
                  <a:srgbClr val="FFFFFF"/>
                </a:solidFill>
                <a:latin typeface="Open Sans Bold"/>
                <a:ea typeface="Open Sans Bold"/>
                <a:cs typeface="Open Sans Bold"/>
                <a:sym typeface="Open Sans Bold"/>
              </a:rPr>
              <a:t>analyse rapide</a:t>
            </a:r>
          </a:p>
          <a:p>
            <a:pPr algn="l">
              <a:lnSpc>
                <a:spcPts val="2799"/>
              </a:lnSpc>
              <a:spcBef>
                <a:spcPct val="0"/>
              </a:spcBef>
            </a:pPr>
          </a:p>
        </p:txBody>
      </p:sp>
      <p:sp>
        <p:nvSpPr>
          <p:cNvPr name="TextBox 23" id="23"/>
          <p:cNvSpPr txBox="true"/>
          <p:nvPr/>
        </p:nvSpPr>
        <p:spPr>
          <a:xfrm rot="0">
            <a:off x="11792845" y="3677873"/>
            <a:ext cx="5949369" cy="2806700"/>
          </a:xfrm>
          <a:prstGeom prst="rect">
            <a:avLst/>
          </a:prstGeom>
        </p:spPr>
        <p:txBody>
          <a:bodyPr anchor="t" rtlCol="false" tIns="0" lIns="0" bIns="0" rIns="0">
            <a:spAutoFit/>
          </a:bodyPr>
          <a:lstStyle/>
          <a:p>
            <a:pPr algn="l">
              <a:lnSpc>
                <a:spcPts val="2799"/>
              </a:lnSpc>
            </a:pPr>
            <a:r>
              <a:rPr lang="en-US" sz="1999" b="true">
                <a:solidFill>
                  <a:srgbClr val="FFFFFF"/>
                </a:solidFill>
                <a:latin typeface="Open Sans Bold"/>
                <a:ea typeface="Open Sans Bold"/>
                <a:cs typeface="Open Sans Bold"/>
                <a:sym typeface="Open Sans Bold"/>
              </a:rPr>
              <a:t>Cas d’usage : surveillance météo</a:t>
            </a:r>
          </a:p>
          <a:p>
            <a:pPr algn="l">
              <a:lnSpc>
                <a:spcPts val="2799"/>
              </a:lnSpc>
            </a:pPr>
          </a:p>
          <a:p>
            <a:pPr algn="l" marL="431797" indent="-215899" lvl="1">
              <a:lnSpc>
                <a:spcPts val="2799"/>
              </a:lnSpc>
              <a:buFont typeface="Arial"/>
              <a:buChar char="•"/>
            </a:pPr>
            <a:r>
              <a:rPr lang="en-US" b="true" sz="1999">
                <a:solidFill>
                  <a:srgbClr val="FFFFFF"/>
                </a:solidFill>
                <a:latin typeface="Open Sans Bold"/>
                <a:ea typeface="Open Sans Bold"/>
                <a:cs typeface="Open Sans Bold"/>
                <a:sym typeface="Open Sans Bold"/>
              </a:rPr>
              <a:t>température</a:t>
            </a:r>
          </a:p>
          <a:p>
            <a:pPr algn="l">
              <a:lnSpc>
                <a:spcPts val="2799"/>
              </a:lnSpc>
            </a:pPr>
          </a:p>
          <a:p>
            <a:pPr algn="l" marL="431797" indent="-215899" lvl="1">
              <a:lnSpc>
                <a:spcPts val="2799"/>
              </a:lnSpc>
              <a:buFont typeface="Arial"/>
              <a:buChar char="•"/>
            </a:pPr>
            <a:r>
              <a:rPr lang="en-US" b="true" sz="1999">
                <a:solidFill>
                  <a:srgbClr val="FFFFFF"/>
                </a:solidFill>
                <a:latin typeface="Open Sans Bold"/>
                <a:ea typeface="Open Sans Bold"/>
                <a:cs typeface="Open Sans Bold"/>
                <a:sym typeface="Open Sans Bold"/>
              </a:rPr>
              <a:t>humidité</a:t>
            </a:r>
          </a:p>
          <a:p>
            <a:pPr algn="l">
              <a:lnSpc>
                <a:spcPts val="2799"/>
              </a:lnSpc>
            </a:pPr>
          </a:p>
          <a:p>
            <a:pPr algn="l" marL="431797" indent="-215899" lvl="1">
              <a:lnSpc>
                <a:spcPts val="2799"/>
              </a:lnSpc>
              <a:buFont typeface="Arial"/>
              <a:buChar char="•"/>
            </a:pPr>
            <a:r>
              <a:rPr lang="en-US" b="true" sz="1999">
                <a:solidFill>
                  <a:srgbClr val="FFFFFF"/>
                </a:solidFill>
                <a:latin typeface="Open Sans Bold"/>
                <a:ea typeface="Open Sans Bold"/>
                <a:cs typeface="Open Sans Bold"/>
                <a:sym typeface="Open Sans Bold"/>
              </a:rPr>
              <a:t>détection d’anomalies</a:t>
            </a:r>
          </a:p>
          <a:p>
            <a:pPr algn="l">
              <a:lnSpc>
                <a:spcPts val="27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021598" y="4828012"/>
            <a:ext cx="6416979" cy="47625"/>
            <a:chOff x="0" y="0"/>
            <a:chExt cx="1690069" cy="12543"/>
          </a:xfrm>
        </p:grpSpPr>
        <p:sp>
          <p:nvSpPr>
            <p:cNvPr name="Freeform 4" id="4"/>
            <p:cNvSpPr/>
            <p:nvPr/>
          </p:nvSpPr>
          <p:spPr>
            <a:xfrm flipH="false" flipV="false" rot="0">
              <a:off x="0" y="0"/>
              <a:ext cx="1690069" cy="12543"/>
            </a:xfrm>
            <a:custGeom>
              <a:avLst/>
              <a:gdLst/>
              <a:ahLst/>
              <a:cxnLst/>
              <a:rect r="r" b="b" t="t" l="l"/>
              <a:pathLst>
                <a:path h="12543" w="1690069">
                  <a:moveTo>
                    <a:pt x="0" y="0"/>
                  </a:moveTo>
                  <a:lnTo>
                    <a:pt x="1690069" y="0"/>
                  </a:lnTo>
                  <a:lnTo>
                    <a:pt x="1690069" y="12543"/>
                  </a:lnTo>
                  <a:lnTo>
                    <a:pt x="0" y="12543"/>
                  </a:lnTo>
                  <a:close/>
                </a:path>
              </a:pathLst>
            </a:custGeom>
            <a:solidFill>
              <a:srgbClr val="FFFFFF">
                <a:alpha val="10980"/>
              </a:srgbClr>
            </a:solidFill>
          </p:spPr>
        </p:sp>
        <p:sp>
          <p:nvSpPr>
            <p:cNvPr name="TextBox 5" id="5"/>
            <p:cNvSpPr txBox="true"/>
            <p:nvPr/>
          </p:nvSpPr>
          <p:spPr>
            <a:xfrm>
              <a:off x="0" y="-47625"/>
              <a:ext cx="1690069" cy="6016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011154">
            <a:off x="14044924" y="1464134"/>
            <a:ext cx="17403374" cy="18180272"/>
            <a:chOff x="0" y="0"/>
            <a:chExt cx="4583605" cy="4788220"/>
          </a:xfrm>
        </p:grpSpPr>
        <p:sp>
          <p:nvSpPr>
            <p:cNvPr name="Freeform 7" id="7"/>
            <p:cNvSpPr/>
            <p:nvPr/>
          </p:nvSpPr>
          <p:spPr>
            <a:xfrm flipH="false" flipV="false" rot="0">
              <a:off x="0" y="0"/>
              <a:ext cx="4583605" cy="4788220"/>
            </a:xfrm>
            <a:custGeom>
              <a:avLst/>
              <a:gdLst/>
              <a:ahLst/>
              <a:cxnLst/>
              <a:rect r="r" b="b" t="t" l="l"/>
              <a:pathLst>
                <a:path h="4788220" w="4583605">
                  <a:moveTo>
                    <a:pt x="0" y="0"/>
                  </a:moveTo>
                  <a:lnTo>
                    <a:pt x="4583605" y="0"/>
                  </a:lnTo>
                  <a:lnTo>
                    <a:pt x="4583605" y="4788220"/>
                  </a:lnTo>
                  <a:lnTo>
                    <a:pt x="0" y="4788220"/>
                  </a:lnTo>
                  <a:close/>
                </a:path>
              </a:pathLst>
            </a:custGeom>
            <a:gradFill rotWithShape="true">
              <a:gsLst>
                <a:gs pos="0">
                  <a:srgbClr val="27DDDF">
                    <a:alpha val="0"/>
                  </a:srgbClr>
                </a:gs>
                <a:gs pos="100000">
                  <a:srgbClr val="27DDDF">
                    <a:alpha val="100000"/>
                  </a:srgbClr>
                </a:gs>
              </a:gsLst>
              <a:lin ang="5400000"/>
            </a:gradFill>
          </p:spPr>
        </p:sp>
        <p:sp>
          <p:nvSpPr>
            <p:cNvPr name="TextBox 8" id="8"/>
            <p:cNvSpPr txBox="true"/>
            <p:nvPr/>
          </p:nvSpPr>
          <p:spPr>
            <a:xfrm>
              <a:off x="0" y="19050"/>
              <a:ext cx="4583605" cy="4769170"/>
            </a:xfrm>
            <a:prstGeom prst="rect">
              <a:avLst/>
            </a:prstGeom>
          </p:spPr>
          <p:txBody>
            <a:bodyPr anchor="ctr" rtlCol="false" tIns="50800" lIns="50800" bIns="50800" rIns="50800"/>
            <a:lstStyle/>
            <a:p>
              <a:pPr algn="ctr">
                <a:lnSpc>
                  <a:spcPts val="1387"/>
                </a:lnSpc>
              </a:pPr>
            </a:p>
          </p:txBody>
        </p:sp>
      </p:grpSp>
      <p:sp>
        <p:nvSpPr>
          <p:cNvPr name="TextBox 9" id="9"/>
          <p:cNvSpPr txBox="true"/>
          <p:nvPr/>
        </p:nvSpPr>
        <p:spPr>
          <a:xfrm rot="0">
            <a:off x="9541493" y="1557290"/>
            <a:ext cx="4897084" cy="544077"/>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ingérer des flux continus de données météo ?</a:t>
            </a:r>
          </a:p>
        </p:txBody>
      </p:sp>
      <p:sp>
        <p:nvSpPr>
          <p:cNvPr name="TextBox 10" id="10"/>
          <p:cNvSpPr txBox="true"/>
          <p:nvPr/>
        </p:nvSpPr>
        <p:spPr>
          <a:xfrm rot="0">
            <a:off x="9495004" y="2408882"/>
            <a:ext cx="4943573"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les traiter en temps réel ?</a:t>
            </a:r>
          </a:p>
        </p:txBody>
      </p:sp>
      <p:sp>
        <p:nvSpPr>
          <p:cNvPr name="TextBox 11" id="11"/>
          <p:cNvSpPr txBox="true"/>
          <p:nvPr/>
        </p:nvSpPr>
        <p:spPr>
          <a:xfrm rot="0">
            <a:off x="9495004" y="3234613"/>
            <a:ext cx="5524967"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stocker de grands volumes ?</a:t>
            </a:r>
          </a:p>
        </p:txBody>
      </p:sp>
      <p:sp>
        <p:nvSpPr>
          <p:cNvPr name="TextBox 12" id="12"/>
          <p:cNvSpPr txBox="true"/>
          <p:nvPr/>
        </p:nvSpPr>
        <p:spPr>
          <a:xfrm rot="0">
            <a:off x="9495004" y="4089773"/>
            <a:ext cx="4238237"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interroger via SQL distribué ?</a:t>
            </a:r>
          </a:p>
        </p:txBody>
      </p:sp>
      <p:sp>
        <p:nvSpPr>
          <p:cNvPr name="Freeform 13" id="13"/>
          <p:cNvSpPr/>
          <p:nvPr/>
        </p:nvSpPr>
        <p:spPr>
          <a:xfrm flipH="false" flipV="false" rot="1304065">
            <a:off x="-721129" y="7757580"/>
            <a:ext cx="2686742" cy="3001440"/>
          </a:xfrm>
          <a:custGeom>
            <a:avLst/>
            <a:gdLst/>
            <a:ahLst/>
            <a:cxnLst/>
            <a:rect r="r" b="b" t="t" l="l"/>
            <a:pathLst>
              <a:path h="3001440" w="2686742">
                <a:moveTo>
                  <a:pt x="0" y="0"/>
                </a:moveTo>
                <a:lnTo>
                  <a:pt x="2686742" y="0"/>
                </a:lnTo>
                <a:lnTo>
                  <a:pt x="2686742" y="3001440"/>
                </a:lnTo>
                <a:lnTo>
                  <a:pt x="0" y="3001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286593" y="4780921"/>
            <a:ext cx="9028125" cy="1043686"/>
          </a:xfrm>
          <a:prstGeom prst="rect">
            <a:avLst/>
          </a:prstGeom>
        </p:spPr>
        <p:txBody>
          <a:bodyPr anchor="t" rtlCol="false" tIns="0" lIns="0" bIns="0" rIns="0">
            <a:spAutoFit/>
          </a:bodyPr>
          <a:lstStyle/>
          <a:p>
            <a:pPr algn="l">
              <a:lnSpc>
                <a:spcPts val="6511"/>
              </a:lnSpc>
            </a:pPr>
            <a:r>
              <a:rPr lang="en-US" sz="7399" spc="-118" b="true">
                <a:solidFill>
                  <a:srgbClr val="FFFFFF"/>
                </a:solidFill>
                <a:latin typeface="Arial MT Pro Bold"/>
                <a:ea typeface="Arial MT Pro Bold"/>
                <a:cs typeface="Arial MT Pro Bold"/>
                <a:sym typeface="Arial MT Pro Bold"/>
              </a:rPr>
              <a:t>Problématique</a:t>
            </a:r>
          </a:p>
        </p:txBody>
      </p:sp>
      <p:grpSp>
        <p:nvGrpSpPr>
          <p:cNvPr name="Group 15" id="15"/>
          <p:cNvGrpSpPr/>
          <p:nvPr/>
        </p:nvGrpSpPr>
        <p:grpSpPr>
          <a:xfrm rot="0">
            <a:off x="8849430" y="2389832"/>
            <a:ext cx="310192" cy="299142"/>
            <a:chOff x="0" y="0"/>
            <a:chExt cx="81697" cy="78786"/>
          </a:xfrm>
        </p:grpSpPr>
        <p:sp>
          <p:nvSpPr>
            <p:cNvPr name="Freeform 16" id="16"/>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7" id="17"/>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8849430" y="1538240"/>
            <a:ext cx="310192" cy="299142"/>
            <a:chOff x="0" y="0"/>
            <a:chExt cx="81697" cy="78786"/>
          </a:xfrm>
        </p:grpSpPr>
        <p:sp>
          <p:nvSpPr>
            <p:cNvPr name="Freeform 19" id="19"/>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20" id="20"/>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8849430" y="3241424"/>
            <a:ext cx="310192" cy="299142"/>
            <a:chOff x="0" y="0"/>
            <a:chExt cx="81697" cy="78786"/>
          </a:xfrm>
        </p:grpSpPr>
        <p:sp>
          <p:nvSpPr>
            <p:cNvPr name="Freeform 22" id="22"/>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23" id="23"/>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8833808" y="4096583"/>
            <a:ext cx="310192" cy="299142"/>
            <a:chOff x="0" y="0"/>
            <a:chExt cx="81697" cy="78786"/>
          </a:xfrm>
        </p:grpSpPr>
        <p:sp>
          <p:nvSpPr>
            <p:cNvPr name="Freeform 25" id="25"/>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26" id="26"/>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0099811" y="780940"/>
            <a:ext cx="2634843" cy="471551"/>
          </a:xfrm>
          <a:prstGeom prst="rect">
            <a:avLst/>
          </a:prstGeom>
        </p:spPr>
        <p:txBody>
          <a:bodyPr anchor="t" rtlCol="false" tIns="0" lIns="0" bIns="0" rIns="0">
            <a:spAutoFit/>
          </a:bodyPr>
          <a:lstStyle/>
          <a:p>
            <a:pPr algn="l">
              <a:lnSpc>
                <a:spcPts val="2991"/>
              </a:lnSpc>
            </a:pPr>
            <a:r>
              <a:rPr lang="en-US" sz="3399" i="true" b="true">
                <a:solidFill>
                  <a:srgbClr val="FFFFFF"/>
                </a:solidFill>
                <a:latin typeface="Arial MT Pro Bold Italics"/>
                <a:ea typeface="Arial MT Pro Bold Italics"/>
                <a:cs typeface="Arial MT Pro Bold Italics"/>
                <a:sym typeface="Arial MT Pro Bold Italics"/>
              </a:rPr>
              <a:t>Comment ?</a:t>
            </a:r>
          </a:p>
        </p:txBody>
      </p:sp>
      <p:grpSp>
        <p:nvGrpSpPr>
          <p:cNvPr name="Group 28" id="28"/>
          <p:cNvGrpSpPr/>
          <p:nvPr/>
        </p:nvGrpSpPr>
        <p:grpSpPr>
          <a:xfrm rot="0">
            <a:off x="8208743" y="5361412"/>
            <a:ext cx="6416979" cy="4488941"/>
            <a:chOff x="0" y="0"/>
            <a:chExt cx="1690069" cy="1182272"/>
          </a:xfrm>
        </p:grpSpPr>
        <p:sp>
          <p:nvSpPr>
            <p:cNvPr name="Freeform 29" id="29"/>
            <p:cNvSpPr/>
            <p:nvPr/>
          </p:nvSpPr>
          <p:spPr>
            <a:xfrm flipH="false" flipV="false" rot="0">
              <a:off x="0" y="0"/>
              <a:ext cx="1690069" cy="1182272"/>
            </a:xfrm>
            <a:custGeom>
              <a:avLst/>
              <a:gdLst/>
              <a:ahLst/>
              <a:cxnLst/>
              <a:rect r="r" b="b" t="t" l="l"/>
              <a:pathLst>
                <a:path h="1182272" w="1690069">
                  <a:moveTo>
                    <a:pt x="0" y="0"/>
                  </a:moveTo>
                  <a:lnTo>
                    <a:pt x="1690069" y="0"/>
                  </a:lnTo>
                  <a:lnTo>
                    <a:pt x="1690069" y="1182272"/>
                  </a:lnTo>
                  <a:lnTo>
                    <a:pt x="0" y="1182272"/>
                  </a:lnTo>
                  <a:close/>
                </a:path>
              </a:pathLst>
            </a:custGeom>
            <a:solidFill>
              <a:srgbClr val="FFFFFF">
                <a:alpha val="10980"/>
              </a:srgbClr>
            </a:solidFill>
          </p:spPr>
        </p:sp>
        <p:sp>
          <p:nvSpPr>
            <p:cNvPr name="TextBox 30" id="30"/>
            <p:cNvSpPr txBox="true"/>
            <p:nvPr/>
          </p:nvSpPr>
          <p:spPr>
            <a:xfrm>
              <a:off x="0" y="-47625"/>
              <a:ext cx="1690069" cy="1229897"/>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9868929" y="5607882"/>
            <a:ext cx="2865724" cy="471551"/>
          </a:xfrm>
          <a:prstGeom prst="rect">
            <a:avLst/>
          </a:prstGeom>
        </p:spPr>
        <p:txBody>
          <a:bodyPr anchor="t" rtlCol="false" tIns="0" lIns="0" bIns="0" rIns="0">
            <a:spAutoFit/>
          </a:bodyPr>
          <a:lstStyle/>
          <a:p>
            <a:pPr algn="l">
              <a:lnSpc>
                <a:spcPts val="2991"/>
              </a:lnSpc>
            </a:pPr>
            <a:r>
              <a:rPr lang="en-US" sz="3399" i="true" b="true">
                <a:solidFill>
                  <a:srgbClr val="FFFFFF"/>
                </a:solidFill>
                <a:latin typeface="Arial MT Pro Bold Italics"/>
                <a:ea typeface="Arial MT Pro Bold Italics"/>
                <a:cs typeface="Arial MT Pro Bold Italics"/>
                <a:sym typeface="Arial MT Pro Bold Italics"/>
              </a:rPr>
              <a:t>Contraintes </a:t>
            </a:r>
          </a:p>
        </p:txBody>
      </p:sp>
      <p:grpSp>
        <p:nvGrpSpPr>
          <p:cNvPr name="Group 32" id="32"/>
          <p:cNvGrpSpPr/>
          <p:nvPr/>
        </p:nvGrpSpPr>
        <p:grpSpPr>
          <a:xfrm rot="0">
            <a:off x="8833808" y="6563790"/>
            <a:ext cx="310192" cy="299142"/>
            <a:chOff x="0" y="0"/>
            <a:chExt cx="81697" cy="78786"/>
          </a:xfrm>
        </p:grpSpPr>
        <p:sp>
          <p:nvSpPr>
            <p:cNvPr name="Freeform 33" id="33"/>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34" id="34"/>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8833808" y="7605882"/>
            <a:ext cx="310192" cy="299142"/>
            <a:chOff x="0" y="0"/>
            <a:chExt cx="81697" cy="78786"/>
          </a:xfrm>
        </p:grpSpPr>
        <p:sp>
          <p:nvSpPr>
            <p:cNvPr name="Freeform 36" id="36"/>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37" id="37"/>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8833808" y="8853372"/>
            <a:ext cx="310192" cy="299142"/>
            <a:chOff x="0" y="0"/>
            <a:chExt cx="81697" cy="78786"/>
          </a:xfrm>
        </p:grpSpPr>
        <p:sp>
          <p:nvSpPr>
            <p:cNvPr name="Freeform 39" id="39"/>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40" id="40"/>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9541493" y="6556979"/>
            <a:ext cx="4943573"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faible latence</a:t>
            </a:r>
          </a:p>
        </p:txBody>
      </p:sp>
      <p:sp>
        <p:nvSpPr>
          <p:cNvPr name="TextBox 42" id="42"/>
          <p:cNvSpPr txBox="true"/>
          <p:nvPr/>
        </p:nvSpPr>
        <p:spPr>
          <a:xfrm rot="0">
            <a:off x="9518248" y="7599071"/>
            <a:ext cx="4943573"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scalabilité</a:t>
            </a:r>
          </a:p>
        </p:txBody>
      </p:sp>
      <p:sp>
        <p:nvSpPr>
          <p:cNvPr name="TextBox 43" id="43"/>
          <p:cNvSpPr txBox="true"/>
          <p:nvPr/>
        </p:nvSpPr>
        <p:spPr>
          <a:xfrm rot="0">
            <a:off x="9495004" y="8790849"/>
            <a:ext cx="4943573" cy="305952"/>
          </a:xfrm>
          <a:prstGeom prst="rect">
            <a:avLst/>
          </a:prstGeom>
        </p:spPr>
        <p:txBody>
          <a:bodyPr anchor="t" rtlCol="false" tIns="0" lIns="0" bIns="0" rIns="0">
            <a:spAutoFit/>
          </a:bodyPr>
          <a:lstStyle/>
          <a:p>
            <a:pPr algn="l">
              <a:lnSpc>
                <a:spcPts val="1881"/>
              </a:lnSpc>
            </a:pPr>
            <a:r>
              <a:rPr lang="en-US" sz="2137">
                <a:solidFill>
                  <a:srgbClr val="FFFFFF"/>
                </a:solidFill>
                <a:latin typeface="Arial MT Pro"/>
                <a:ea typeface="Arial MT Pro"/>
                <a:cs typeface="Arial MT Pro"/>
                <a:sym typeface="Arial MT Pro"/>
              </a:rPr>
              <a:t>fiabilité</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742214" y="7517955"/>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5470FF">
                    <a:alpha val="100000"/>
                  </a:srgbClr>
                </a:gs>
                <a:gs pos="100000">
                  <a:srgbClr val="1F3291">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112202" y="868536"/>
            <a:ext cx="6307684" cy="685038"/>
          </a:xfrm>
          <a:prstGeom prst="rect">
            <a:avLst/>
          </a:prstGeom>
        </p:spPr>
        <p:txBody>
          <a:bodyPr anchor="t" rtlCol="false" tIns="0" lIns="0" bIns="0" rIns="0">
            <a:spAutoFit/>
          </a:bodyPr>
          <a:lstStyle/>
          <a:p>
            <a:pPr algn="l">
              <a:lnSpc>
                <a:spcPts val="5151"/>
              </a:lnSpc>
            </a:pPr>
            <a:r>
              <a:rPr lang="en-US" sz="5100" b="true">
                <a:solidFill>
                  <a:srgbClr val="FFFFFF"/>
                </a:solidFill>
                <a:latin typeface="Georgia Bold"/>
                <a:ea typeface="Georgia Bold"/>
                <a:cs typeface="Georgia Bold"/>
                <a:sym typeface="Georgia Bold"/>
              </a:rPr>
              <a:t>Objectifs du projet</a:t>
            </a:r>
          </a:p>
        </p:txBody>
      </p:sp>
      <p:grpSp>
        <p:nvGrpSpPr>
          <p:cNvPr name="Group 6" id="6"/>
          <p:cNvGrpSpPr/>
          <p:nvPr/>
        </p:nvGrpSpPr>
        <p:grpSpPr>
          <a:xfrm rot="0">
            <a:off x="2515153" y="2267949"/>
            <a:ext cx="13501781" cy="47625"/>
            <a:chOff x="0" y="0"/>
            <a:chExt cx="3556025" cy="12543"/>
          </a:xfrm>
        </p:grpSpPr>
        <p:sp>
          <p:nvSpPr>
            <p:cNvPr name="Freeform 7" id="7"/>
            <p:cNvSpPr/>
            <p:nvPr/>
          </p:nvSpPr>
          <p:spPr>
            <a:xfrm flipH="false" flipV="false" rot="0">
              <a:off x="0" y="0"/>
              <a:ext cx="3556025" cy="12543"/>
            </a:xfrm>
            <a:custGeom>
              <a:avLst/>
              <a:gdLst/>
              <a:ahLst/>
              <a:cxnLst/>
              <a:rect r="r" b="b" t="t" l="l"/>
              <a:pathLst>
                <a:path h="12543" w="3556025">
                  <a:moveTo>
                    <a:pt x="0" y="0"/>
                  </a:moveTo>
                  <a:lnTo>
                    <a:pt x="3556025" y="0"/>
                  </a:lnTo>
                  <a:lnTo>
                    <a:pt x="3556025" y="12543"/>
                  </a:lnTo>
                  <a:lnTo>
                    <a:pt x="0" y="12543"/>
                  </a:lnTo>
                  <a:close/>
                </a:path>
              </a:pathLst>
            </a:custGeom>
            <a:gradFill rotWithShape="true">
              <a:gsLst>
                <a:gs pos="0">
                  <a:srgbClr val="5470FF">
                    <a:alpha val="100000"/>
                  </a:srgbClr>
                </a:gs>
                <a:gs pos="100000">
                  <a:srgbClr val="1F3291">
                    <a:alpha val="100000"/>
                  </a:srgbClr>
                </a:gs>
              </a:gsLst>
              <a:lin ang="2700000"/>
            </a:gradFill>
          </p:spPr>
        </p:sp>
        <p:sp>
          <p:nvSpPr>
            <p:cNvPr name="TextBox 8" id="8"/>
            <p:cNvSpPr txBox="true"/>
            <p:nvPr/>
          </p:nvSpPr>
          <p:spPr>
            <a:xfrm>
              <a:off x="0" y="-38100"/>
              <a:ext cx="3556025" cy="5064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69917" y="3902441"/>
            <a:ext cx="404681" cy="403562"/>
            <a:chOff x="0" y="0"/>
            <a:chExt cx="407526" cy="406400"/>
          </a:xfrm>
        </p:grpSpPr>
        <p:sp>
          <p:nvSpPr>
            <p:cNvPr name="Freeform 10" id="10"/>
            <p:cNvSpPr/>
            <p:nvPr/>
          </p:nvSpPr>
          <p:spPr>
            <a:xfrm flipH="false" flipV="false" rot="0">
              <a:off x="0" y="0"/>
              <a:ext cx="407526" cy="406400"/>
            </a:xfrm>
            <a:custGeom>
              <a:avLst/>
              <a:gdLst/>
              <a:ahLst/>
              <a:cxnLst/>
              <a:rect r="r" b="b" t="t" l="l"/>
              <a:pathLst>
                <a:path h="406400" w="407526">
                  <a:moveTo>
                    <a:pt x="0" y="0"/>
                  </a:moveTo>
                  <a:lnTo>
                    <a:pt x="407526" y="0"/>
                  </a:lnTo>
                  <a:lnTo>
                    <a:pt x="407526" y="406400"/>
                  </a:lnTo>
                  <a:lnTo>
                    <a:pt x="0" y="406400"/>
                  </a:lnTo>
                  <a:close/>
                </a:path>
              </a:pathLst>
            </a:custGeom>
            <a:gradFill rotWithShape="true">
              <a:gsLst>
                <a:gs pos="0">
                  <a:srgbClr val="5470FF">
                    <a:alpha val="100000"/>
                  </a:srgbClr>
                </a:gs>
                <a:gs pos="100000">
                  <a:srgbClr val="1F3291">
                    <a:alpha val="100000"/>
                  </a:srgbClr>
                </a:gs>
              </a:gsLst>
              <a:lin ang="2700000"/>
            </a:gradFill>
          </p:spPr>
        </p:sp>
        <p:sp>
          <p:nvSpPr>
            <p:cNvPr name="TextBox 11" id="11"/>
            <p:cNvSpPr txBox="true"/>
            <p:nvPr/>
          </p:nvSpPr>
          <p:spPr>
            <a:xfrm>
              <a:off x="0" y="-38100"/>
              <a:ext cx="407526"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18858" y="3902441"/>
            <a:ext cx="404681" cy="403562"/>
            <a:chOff x="0" y="0"/>
            <a:chExt cx="407526" cy="406400"/>
          </a:xfrm>
        </p:grpSpPr>
        <p:sp>
          <p:nvSpPr>
            <p:cNvPr name="Freeform 13" id="13"/>
            <p:cNvSpPr/>
            <p:nvPr/>
          </p:nvSpPr>
          <p:spPr>
            <a:xfrm flipH="false" flipV="false" rot="0">
              <a:off x="0" y="0"/>
              <a:ext cx="407526" cy="406400"/>
            </a:xfrm>
            <a:custGeom>
              <a:avLst/>
              <a:gdLst/>
              <a:ahLst/>
              <a:cxnLst/>
              <a:rect r="r" b="b" t="t" l="l"/>
              <a:pathLst>
                <a:path h="406400" w="407526">
                  <a:moveTo>
                    <a:pt x="0" y="0"/>
                  </a:moveTo>
                  <a:lnTo>
                    <a:pt x="407526" y="0"/>
                  </a:lnTo>
                  <a:lnTo>
                    <a:pt x="407526" y="406400"/>
                  </a:lnTo>
                  <a:lnTo>
                    <a:pt x="0" y="406400"/>
                  </a:lnTo>
                  <a:close/>
                </a:path>
              </a:pathLst>
            </a:custGeom>
            <a:gradFill rotWithShape="true">
              <a:gsLst>
                <a:gs pos="0">
                  <a:srgbClr val="5470FF">
                    <a:alpha val="100000"/>
                  </a:srgbClr>
                </a:gs>
                <a:gs pos="100000">
                  <a:srgbClr val="1F3291">
                    <a:alpha val="100000"/>
                  </a:srgbClr>
                </a:gs>
              </a:gsLst>
              <a:lin ang="2700000"/>
            </a:gradFill>
          </p:spPr>
        </p:sp>
        <p:sp>
          <p:nvSpPr>
            <p:cNvPr name="TextBox 14" id="14"/>
            <p:cNvSpPr txBox="true"/>
            <p:nvPr/>
          </p:nvSpPr>
          <p:spPr>
            <a:xfrm>
              <a:off x="0" y="-38100"/>
              <a:ext cx="407526" cy="444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973442" y="3899877"/>
            <a:ext cx="404681" cy="403562"/>
            <a:chOff x="0" y="0"/>
            <a:chExt cx="407526" cy="406400"/>
          </a:xfrm>
        </p:grpSpPr>
        <p:sp>
          <p:nvSpPr>
            <p:cNvPr name="Freeform 16" id="16"/>
            <p:cNvSpPr/>
            <p:nvPr/>
          </p:nvSpPr>
          <p:spPr>
            <a:xfrm flipH="false" flipV="false" rot="0">
              <a:off x="0" y="0"/>
              <a:ext cx="407526" cy="406400"/>
            </a:xfrm>
            <a:custGeom>
              <a:avLst/>
              <a:gdLst/>
              <a:ahLst/>
              <a:cxnLst/>
              <a:rect r="r" b="b" t="t" l="l"/>
              <a:pathLst>
                <a:path h="406400" w="407526">
                  <a:moveTo>
                    <a:pt x="0" y="0"/>
                  </a:moveTo>
                  <a:lnTo>
                    <a:pt x="407526" y="0"/>
                  </a:lnTo>
                  <a:lnTo>
                    <a:pt x="407526" y="406400"/>
                  </a:lnTo>
                  <a:lnTo>
                    <a:pt x="0" y="406400"/>
                  </a:lnTo>
                  <a:close/>
                </a:path>
              </a:pathLst>
            </a:custGeom>
            <a:gradFill rotWithShape="true">
              <a:gsLst>
                <a:gs pos="0">
                  <a:srgbClr val="5470FF">
                    <a:alpha val="100000"/>
                  </a:srgbClr>
                </a:gs>
                <a:gs pos="100000">
                  <a:srgbClr val="1F3291">
                    <a:alpha val="100000"/>
                  </a:srgbClr>
                </a:gs>
              </a:gsLst>
              <a:lin ang="2700000"/>
            </a:gradFill>
          </p:spPr>
        </p:sp>
        <p:sp>
          <p:nvSpPr>
            <p:cNvPr name="TextBox 17" id="17"/>
            <p:cNvSpPr txBox="true"/>
            <p:nvPr/>
          </p:nvSpPr>
          <p:spPr>
            <a:xfrm>
              <a:off x="0" y="-38100"/>
              <a:ext cx="407526" cy="444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5696177" y="3854563"/>
            <a:ext cx="404681" cy="403562"/>
            <a:chOff x="0" y="0"/>
            <a:chExt cx="407526" cy="406400"/>
          </a:xfrm>
        </p:grpSpPr>
        <p:sp>
          <p:nvSpPr>
            <p:cNvPr name="Freeform 19" id="19"/>
            <p:cNvSpPr/>
            <p:nvPr/>
          </p:nvSpPr>
          <p:spPr>
            <a:xfrm flipH="false" flipV="false" rot="0">
              <a:off x="0" y="0"/>
              <a:ext cx="407526" cy="406400"/>
            </a:xfrm>
            <a:custGeom>
              <a:avLst/>
              <a:gdLst/>
              <a:ahLst/>
              <a:cxnLst/>
              <a:rect r="r" b="b" t="t" l="l"/>
              <a:pathLst>
                <a:path h="406400" w="407526">
                  <a:moveTo>
                    <a:pt x="0" y="0"/>
                  </a:moveTo>
                  <a:lnTo>
                    <a:pt x="407526" y="0"/>
                  </a:lnTo>
                  <a:lnTo>
                    <a:pt x="407526" y="406400"/>
                  </a:lnTo>
                  <a:lnTo>
                    <a:pt x="0" y="406400"/>
                  </a:lnTo>
                  <a:close/>
                </a:path>
              </a:pathLst>
            </a:custGeom>
            <a:gradFill rotWithShape="true">
              <a:gsLst>
                <a:gs pos="0">
                  <a:srgbClr val="5470FF">
                    <a:alpha val="100000"/>
                  </a:srgbClr>
                </a:gs>
                <a:gs pos="100000">
                  <a:srgbClr val="1F3291">
                    <a:alpha val="100000"/>
                  </a:srgbClr>
                </a:gs>
              </a:gsLst>
              <a:lin ang="2700000"/>
            </a:gradFill>
          </p:spPr>
        </p:sp>
        <p:sp>
          <p:nvSpPr>
            <p:cNvPr name="TextBox 20" id="20"/>
            <p:cNvSpPr txBox="true"/>
            <p:nvPr/>
          </p:nvSpPr>
          <p:spPr>
            <a:xfrm>
              <a:off x="0" y="-38100"/>
              <a:ext cx="407526" cy="444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10800000">
            <a:off x="11983496" y="-868048"/>
            <a:ext cx="6304504" cy="3522642"/>
          </a:xfrm>
          <a:custGeom>
            <a:avLst/>
            <a:gdLst/>
            <a:ahLst/>
            <a:cxnLst/>
            <a:rect r="r" b="b" t="t" l="l"/>
            <a:pathLst>
              <a:path h="3522642" w="6304504">
                <a:moveTo>
                  <a:pt x="0" y="0"/>
                </a:moveTo>
                <a:lnTo>
                  <a:pt x="6304504" y="0"/>
                </a:lnTo>
                <a:lnTo>
                  <a:pt x="6304504" y="3522641"/>
                </a:lnTo>
                <a:lnTo>
                  <a:pt x="0" y="3522641"/>
                </a:lnTo>
                <a:lnTo>
                  <a:pt x="0" y="0"/>
                </a:lnTo>
                <a:close/>
              </a:path>
            </a:pathLst>
          </a:custGeom>
          <a:blipFill>
            <a:blip r:embed="rId2"/>
            <a:stretch>
              <a:fillRect l="0" t="0" r="0" b="0"/>
            </a:stretch>
          </a:blipFill>
        </p:spPr>
      </p:sp>
      <p:sp>
        <p:nvSpPr>
          <p:cNvPr name="Freeform 22" id="22"/>
          <p:cNvSpPr/>
          <p:nvPr/>
        </p:nvSpPr>
        <p:spPr>
          <a:xfrm flipH="false" flipV="false" rot="0">
            <a:off x="-923082" y="8259760"/>
            <a:ext cx="4526072" cy="2528943"/>
          </a:xfrm>
          <a:custGeom>
            <a:avLst/>
            <a:gdLst/>
            <a:ahLst/>
            <a:cxnLst/>
            <a:rect r="r" b="b" t="t" l="l"/>
            <a:pathLst>
              <a:path h="2528943" w="4526072">
                <a:moveTo>
                  <a:pt x="0" y="0"/>
                </a:moveTo>
                <a:lnTo>
                  <a:pt x="4526072" y="0"/>
                </a:lnTo>
                <a:lnTo>
                  <a:pt x="4526072" y="2528942"/>
                </a:lnTo>
                <a:lnTo>
                  <a:pt x="0" y="2528942"/>
                </a:lnTo>
                <a:lnTo>
                  <a:pt x="0" y="0"/>
                </a:lnTo>
                <a:close/>
              </a:path>
            </a:pathLst>
          </a:custGeom>
          <a:blipFill>
            <a:blip r:embed="rId2"/>
            <a:stretch>
              <a:fillRect l="0" t="0" r="0" b="0"/>
            </a:stretch>
          </a:blipFill>
        </p:spPr>
      </p:sp>
      <p:grpSp>
        <p:nvGrpSpPr>
          <p:cNvPr name="Group 23" id="23"/>
          <p:cNvGrpSpPr/>
          <p:nvPr/>
        </p:nvGrpSpPr>
        <p:grpSpPr>
          <a:xfrm rot="5400000">
            <a:off x="1826575" y="3052031"/>
            <a:ext cx="1491364" cy="114208"/>
            <a:chOff x="0" y="0"/>
            <a:chExt cx="392787" cy="30079"/>
          </a:xfrm>
        </p:grpSpPr>
        <p:sp>
          <p:nvSpPr>
            <p:cNvPr name="Freeform 24" id="24"/>
            <p:cNvSpPr/>
            <p:nvPr/>
          </p:nvSpPr>
          <p:spPr>
            <a:xfrm flipH="false" flipV="false" rot="0">
              <a:off x="0" y="0"/>
              <a:ext cx="392787" cy="30079"/>
            </a:xfrm>
            <a:custGeom>
              <a:avLst/>
              <a:gdLst/>
              <a:ahLst/>
              <a:cxnLst/>
              <a:rect r="r" b="b" t="t" l="l"/>
              <a:pathLst>
                <a:path h="30079" w="392787">
                  <a:moveTo>
                    <a:pt x="0" y="0"/>
                  </a:moveTo>
                  <a:lnTo>
                    <a:pt x="392787" y="0"/>
                  </a:lnTo>
                  <a:lnTo>
                    <a:pt x="392787" y="30079"/>
                  </a:lnTo>
                  <a:lnTo>
                    <a:pt x="0" y="30079"/>
                  </a:lnTo>
                  <a:close/>
                </a:path>
              </a:pathLst>
            </a:custGeom>
            <a:gradFill rotWithShape="true">
              <a:gsLst>
                <a:gs pos="0">
                  <a:srgbClr val="5470FF">
                    <a:alpha val="100000"/>
                  </a:srgbClr>
                </a:gs>
                <a:gs pos="100000">
                  <a:srgbClr val="1F3291">
                    <a:alpha val="100000"/>
                  </a:srgbClr>
                </a:gs>
              </a:gsLst>
              <a:lin ang="2700000"/>
            </a:gradFill>
          </p:spPr>
        </p:sp>
        <p:sp>
          <p:nvSpPr>
            <p:cNvPr name="TextBox 25" id="25"/>
            <p:cNvSpPr txBox="true"/>
            <p:nvPr/>
          </p:nvSpPr>
          <p:spPr>
            <a:xfrm>
              <a:off x="0" y="-38100"/>
              <a:ext cx="392787" cy="6817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5400000">
            <a:off x="5275516" y="3052031"/>
            <a:ext cx="1491364" cy="114208"/>
            <a:chOff x="0" y="0"/>
            <a:chExt cx="392787" cy="30079"/>
          </a:xfrm>
        </p:grpSpPr>
        <p:sp>
          <p:nvSpPr>
            <p:cNvPr name="Freeform 27" id="27"/>
            <p:cNvSpPr/>
            <p:nvPr/>
          </p:nvSpPr>
          <p:spPr>
            <a:xfrm flipH="false" flipV="false" rot="0">
              <a:off x="0" y="0"/>
              <a:ext cx="392787" cy="30079"/>
            </a:xfrm>
            <a:custGeom>
              <a:avLst/>
              <a:gdLst/>
              <a:ahLst/>
              <a:cxnLst/>
              <a:rect r="r" b="b" t="t" l="l"/>
              <a:pathLst>
                <a:path h="30079" w="392787">
                  <a:moveTo>
                    <a:pt x="0" y="0"/>
                  </a:moveTo>
                  <a:lnTo>
                    <a:pt x="392787" y="0"/>
                  </a:lnTo>
                  <a:lnTo>
                    <a:pt x="392787" y="30079"/>
                  </a:lnTo>
                  <a:lnTo>
                    <a:pt x="0" y="30079"/>
                  </a:lnTo>
                  <a:close/>
                </a:path>
              </a:pathLst>
            </a:custGeom>
            <a:gradFill rotWithShape="true">
              <a:gsLst>
                <a:gs pos="0">
                  <a:srgbClr val="5470FF">
                    <a:alpha val="100000"/>
                  </a:srgbClr>
                </a:gs>
                <a:gs pos="100000">
                  <a:srgbClr val="1F3291">
                    <a:alpha val="100000"/>
                  </a:srgbClr>
                </a:gs>
              </a:gsLst>
              <a:lin ang="2700000"/>
            </a:gradFill>
          </p:spPr>
        </p:sp>
        <p:sp>
          <p:nvSpPr>
            <p:cNvPr name="TextBox 28" id="28"/>
            <p:cNvSpPr txBox="true"/>
            <p:nvPr/>
          </p:nvSpPr>
          <p:spPr>
            <a:xfrm>
              <a:off x="0" y="-38100"/>
              <a:ext cx="392787" cy="68179"/>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5400000">
            <a:off x="8398318" y="3051777"/>
            <a:ext cx="1491364" cy="114208"/>
            <a:chOff x="0" y="0"/>
            <a:chExt cx="392787" cy="30079"/>
          </a:xfrm>
        </p:grpSpPr>
        <p:sp>
          <p:nvSpPr>
            <p:cNvPr name="Freeform 30" id="30"/>
            <p:cNvSpPr/>
            <p:nvPr/>
          </p:nvSpPr>
          <p:spPr>
            <a:xfrm flipH="false" flipV="false" rot="0">
              <a:off x="0" y="0"/>
              <a:ext cx="392787" cy="30079"/>
            </a:xfrm>
            <a:custGeom>
              <a:avLst/>
              <a:gdLst/>
              <a:ahLst/>
              <a:cxnLst/>
              <a:rect r="r" b="b" t="t" l="l"/>
              <a:pathLst>
                <a:path h="30079" w="392787">
                  <a:moveTo>
                    <a:pt x="0" y="0"/>
                  </a:moveTo>
                  <a:lnTo>
                    <a:pt x="392787" y="0"/>
                  </a:lnTo>
                  <a:lnTo>
                    <a:pt x="392787" y="30079"/>
                  </a:lnTo>
                  <a:lnTo>
                    <a:pt x="0" y="30079"/>
                  </a:lnTo>
                  <a:close/>
                </a:path>
              </a:pathLst>
            </a:custGeom>
            <a:gradFill rotWithShape="true">
              <a:gsLst>
                <a:gs pos="0">
                  <a:srgbClr val="5470FF">
                    <a:alpha val="100000"/>
                  </a:srgbClr>
                </a:gs>
                <a:gs pos="100000">
                  <a:srgbClr val="1F3291">
                    <a:alpha val="100000"/>
                  </a:srgbClr>
                </a:gs>
              </a:gsLst>
              <a:lin ang="2700000"/>
            </a:gradFill>
          </p:spPr>
        </p:sp>
        <p:sp>
          <p:nvSpPr>
            <p:cNvPr name="TextBox 31" id="31"/>
            <p:cNvSpPr txBox="true"/>
            <p:nvPr/>
          </p:nvSpPr>
          <p:spPr>
            <a:xfrm>
              <a:off x="0" y="-38100"/>
              <a:ext cx="392787" cy="68179"/>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5400000">
            <a:off x="15095731" y="3051777"/>
            <a:ext cx="1491364" cy="114208"/>
            <a:chOff x="0" y="0"/>
            <a:chExt cx="392787" cy="30079"/>
          </a:xfrm>
        </p:grpSpPr>
        <p:sp>
          <p:nvSpPr>
            <p:cNvPr name="Freeform 33" id="33"/>
            <p:cNvSpPr/>
            <p:nvPr/>
          </p:nvSpPr>
          <p:spPr>
            <a:xfrm flipH="false" flipV="false" rot="0">
              <a:off x="0" y="0"/>
              <a:ext cx="392787" cy="30079"/>
            </a:xfrm>
            <a:custGeom>
              <a:avLst/>
              <a:gdLst/>
              <a:ahLst/>
              <a:cxnLst/>
              <a:rect r="r" b="b" t="t" l="l"/>
              <a:pathLst>
                <a:path h="30079" w="392787">
                  <a:moveTo>
                    <a:pt x="0" y="0"/>
                  </a:moveTo>
                  <a:lnTo>
                    <a:pt x="392787" y="0"/>
                  </a:lnTo>
                  <a:lnTo>
                    <a:pt x="392787" y="30079"/>
                  </a:lnTo>
                  <a:lnTo>
                    <a:pt x="0" y="30079"/>
                  </a:lnTo>
                  <a:close/>
                </a:path>
              </a:pathLst>
            </a:custGeom>
            <a:gradFill rotWithShape="true">
              <a:gsLst>
                <a:gs pos="0">
                  <a:srgbClr val="5470FF">
                    <a:alpha val="100000"/>
                  </a:srgbClr>
                </a:gs>
                <a:gs pos="100000">
                  <a:srgbClr val="1F3291">
                    <a:alpha val="100000"/>
                  </a:srgbClr>
                </a:gs>
              </a:gsLst>
              <a:lin ang="2700000"/>
            </a:gradFill>
          </p:spPr>
        </p:sp>
        <p:sp>
          <p:nvSpPr>
            <p:cNvPr name="TextBox 34" id="34"/>
            <p:cNvSpPr txBox="true"/>
            <p:nvPr/>
          </p:nvSpPr>
          <p:spPr>
            <a:xfrm>
              <a:off x="0" y="-38100"/>
              <a:ext cx="392787" cy="68179"/>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5400000">
            <a:off x="11580059" y="3052031"/>
            <a:ext cx="1491364" cy="114208"/>
            <a:chOff x="0" y="0"/>
            <a:chExt cx="392787" cy="30079"/>
          </a:xfrm>
        </p:grpSpPr>
        <p:sp>
          <p:nvSpPr>
            <p:cNvPr name="Freeform 36" id="36"/>
            <p:cNvSpPr/>
            <p:nvPr/>
          </p:nvSpPr>
          <p:spPr>
            <a:xfrm flipH="false" flipV="false" rot="0">
              <a:off x="0" y="0"/>
              <a:ext cx="392787" cy="30079"/>
            </a:xfrm>
            <a:custGeom>
              <a:avLst/>
              <a:gdLst/>
              <a:ahLst/>
              <a:cxnLst/>
              <a:rect r="r" b="b" t="t" l="l"/>
              <a:pathLst>
                <a:path h="30079" w="392787">
                  <a:moveTo>
                    <a:pt x="0" y="0"/>
                  </a:moveTo>
                  <a:lnTo>
                    <a:pt x="392787" y="0"/>
                  </a:lnTo>
                  <a:lnTo>
                    <a:pt x="392787" y="30079"/>
                  </a:lnTo>
                  <a:lnTo>
                    <a:pt x="0" y="30079"/>
                  </a:lnTo>
                  <a:close/>
                </a:path>
              </a:pathLst>
            </a:custGeom>
            <a:gradFill rotWithShape="true">
              <a:gsLst>
                <a:gs pos="0">
                  <a:srgbClr val="5470FF">
                    <a:alpha val="100000"/>
                  </a:srgbClr>
                </a:gs>
                <a:gs pos="100000">
                  <a:srgbClr val="1F3291">
                    <a:alpha val="100000"/>
                  </a:srgbClr>
                </a:gs>
              </a:gsLst>
              <a:lin ang="2700000"/>
            </a:gradFill>
          </p:spPr>
        </p:sp>
        <p:sp>
          <p:nvSpPr>
            <p:cNvPr name="TextBox 37" id="37"/>
            <p:cNvSpPr txBox="true"/>
            <p:nvPr/>
          </p:nvSpPr>
          <p:spPr>
            <a:xfrm>
              <a:off x="0" y="-38100"/>
              <a:ext cx="392787" cy="68179"/>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2123401" y="3902441"/>
            <a:ext cx="404681" cy="403562"/>
            <a:chOff x="0" y="0"/>
            <a:chExt cx="407526" cy="406400"/>
          </a:xfrm>
        </p:grpSpPr>
        <p:sp>
          <p:nvSpPr>
            <p:cNvPr name="Freeform 39" id="39"/>
            <p:cNvSpPr/>
            <p:nvPr/>
          </p:nvSpPr>
          <p:spPr>
            <a:xfrm flipH="false" flipV="false" rot="0">
              <a:off x="0" y="0"/>
              <a:ext cx="407526" cy="406400"/>
            </a:xfrm>
            <a:custGeom>
              <a:avLst/>
              <a:gdLst/>
              <a:ahLst/>
              <a:cxnLst/>
              <a:rect r="r" b="b" t="t" l="l"/>
              <a:pathLst>
                <a:path h="406400" w="407526">
                  <a:moveTo>
                    <a:pt x="0" y="0"/>
                  </a:moveTo>
                  <a:lnTo>
                    <a:pt x="407526" y="0"/>
                  </a:lnTo>
                  <a:lnTo>
                    <a:pt x="407526" y="406400"/>
                  </a:lnTo>
                  <a:lnTo>
                    <a:pt x="0" y="406400"/>
                  </a:lnTo>
                  <a:close/>
                </a:path>
              </a:pathLst>
            </a:custGeom>
            <a:gradFill rotWithShape="true">
              <a:gsLst>
                <a:gs pos="0">
                  <a:srgbClr val="5470FF">
                    <a:alpha val="100000"/>
                  </a:srgbClr>
                </a:gs>
                <a:gs pos="100000">
                  <a:srgbClr val="1F3291">
                    <a:alpha val="100000"/>
                  </a:srgbClr>
                </a:gs>
              </a:gsLst>
              <a:lin ang="2700000"/>
            </a:gradFill>
          </p:spPr>
        </p:sp>
        <p:sp>
          <p:nvSpPr>
            <p:cNvPr name="TextBox 40" id="40"/>
            <p:cNvSpPr txBox="true"/>
            <p:nvPr/>
          </p:nvSpPr>
          <p:spPr>
            <a:xfrm>
              <a:off x="0" y="-38100"/>
              <a:ext cx="407526" cy="4445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10720463">
            <a:off x="2644655" y="6845767"/>
            <a:ext cx="1916670" cy="1344378"/>
            <a:chOff x="0" y="0"/>
            <a:chExt cx="753315" cy="528385"/>
          </a:xfrm>
        </p:grpSpPr>
        <p:sp>
          <p:nvSpPr>
            <p:cNvPr name="Freeform 42" id="42"/>
            <p:cNvSpPr/>
            <p:nvPr/>
          </p:nvSpPr>
          <p:spPr>
            <a:xfrm flipH="false" flipV="false" rot="0">
              <a:off x="0" y="0"/>
              <a:ext cx="753315" cy="528385"/>
            </a:xfrm>
            <a:custGeom>
              <a:avLst/>
              <a:gdLst/>
              <a:ahLst/>
              <a:cxnLst/>
              <a:rect r="r" b="b" t="t" l="l"/>
              <a:pathLst>
                <a:path h="528385" w="753315">
                  <a:moveTo>
                    <a:pt x="0" y="264193"/>
                  </a:moveTo>
                  <a:lnTo>
                    <a:pt x="406400" y="0"/>
                  </a:lnTo>
                  <a:lnTo>
                    <a:pt x="406400" y="203200"/>
                  </a:lnTo>
                  <a:lnTo>
                    <a:pt x="753315" y="203200"/>
                  </a:lnTo>
                  <a:lnTo>
                    <a:pt x="753315" y="325185"/>
                  </a:lnTo>
                  <a:lnTo>
                    <a:pt x="406400" y="325185"/>
                  </a:lnTo>
                  <a:lnTo>
                    <a:pt x="406400" y="528385"/>
                  </a:lnTo>
                  <a:lnTo>
                    <a:pt x="0" y="264193"/>
                  </a:lnTo>
                  <a:close/>
                </a:path>
              </a:pathLst>
            </a:custGeom>
            <a:solidFill>
              <a:srgbClr val="0054C5"/>
            </a:solidFill>
          </p:spPr>
        </p:sp>
        <p:sp>
          <p:nvSpPr>
            <p:cNvPr name="TextBox 43" id="43"/>
            <p:cNvSpPr txBox="true"/>
            <p:nvPr/>
          </p:nvSpPr>
          <p:spPr>
            <a:xfrm>
              <a:off x="101600" y="155575"/>
              <a:ext cx="651715" cy="169610"/>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1234680" y="4558551"/>
            <a:ext cx="2789362" cy="1054100"/>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Tomorrow Bold"/>
                <a:ea typeface="Tomorrow Bold"/>
                <a:cs typeface="Tomorrow Bold"/>
                <a:sym typeface="Tomorrow Bold"/>
              </a:rPr>
              <a:t>Me</a:t>
            </a:r>
            <a:r>
              <a:rPr lang="en-US" b="true" sz="1999">
                <a:solidFill>
                  <a:srgbClr val="FFFFFF"/>
                </a:solidFill>
                <a:latin typeface="Tomorrow Bold"/>
                <a:ea typeface="Tomorrow Bold"/>
                <a:cs typeface="Tomorrow Bold"/>
                <a:sym typeface="Tomorrow Bold"/>
              </a:rPr>
              <a:t>ttre en place un pipeline Big Data complet</a:t>
            </a:r>
          </a:p>
        </p:txBody>
      </p:sp>
      <p:sp>
        <p:nvSpPr>
          <p:cNvPr name="TextBox 45" id="45"/>
          <p:cNvSpPr txBox="true"/>
          <p:nvPr/>
        </p:nvSpPr>
        <p:spPr>
          <a:xfrm rot="0">
            <a:off x="4626517" y="4610804"/>
            <a:ext cx="2789362" cy="1406525"/>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Tomorrow Bold"/>
                <a:ea typeface="Tomorrow Bold"/>
                <a:cs typeface="Tomorrow Bold"/>
                <a:sym typeface="Tomorrow Bold"/>
              </a:rPr>
              <a:t>Implémenter l'inges</a:t>
            </a:r>
            <a:r>
              <a:rPr lang="en-US" b="true" sz="1999">
                <a:solidFill>
                  <a:srgbClr val="FFFFFF"/>
                </a:solidFill>
                <a:latin typeface="Tomorrow Bold"/>
                <a:ea typeface="Tomorrow Bold"/>
                <a:cs typeface="Tomorrow Bold"/>
                <a:sym typeface="Tomorrow Bold"/>
              </a:rPr>
              <a:t>tion temps réel avec Kafka</a:t>
            </a:r>
          </a:p>
          <a:p>
            <a:pPr algn="ctr">
              <a:lnSpc>
                <a:spcPts val="2799"/>
              </a:lnSpc>
              <a:spcBef>
                <a:spcPct val="0"/>
              </a:spcBef>
            </a:pPr>
          </a:p>
        </p:txBody>
      </p:sp>
      <p:sp>
        <p:nvSpPr>
          <p:cNvPr name="TextBox 46" id="46"/>
          <p:cNvSpPr txBox="true"/>
          <p:nvPr/>
        </p:nvSpPr>
        <p:spPr>
          <a:xfrm rot="0">
            <a:off x="7871363" y="4558551"/>
            <a:ext cx="2789362" cy="1758950"/>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Tomorrow Bold"/>
                <a:ea typeface="Tomorrow Bold"/>
                <a:cs typeface="Tomorrow Bold"/>
                <a:sym typeface="Tomorrow Bold"/>
              </a:rPr>
              <a:t>Développ</a:t>
            </a:r>
            <a:r>
              <a:rPr lang="en-US" b="true" sz="1999">
                <a:solidFill>
                  <a:srgbClr val="FFFFFF"/>
                </a:solidFill>
                <a:latin typeface="Tomorrow Bold"/>
                <a:ea typeface="Tomorrow Bold"/>
                <a:cs typeface="Tomorrow Bold"/>
                <a:sym typeface="Tomorrow Bold"/>
              </a:rPr>
              <a:t>er le traitement streaming avec Spark</a:t>
            </a:r>
          </a:p>
          <a:p>
            <a:pPr algn="ctr">
              <a:lnSpc>
                <a:spcPts val="2799"/>
              </a:lnSpc>
              <a:spcBef>
                <a:spcPct val="0"/>
              </a:spcBef>
            </a:pPr>
          </a:p>
        </p:txBody>
      </p:sp>
      <p:sp>
        <p:nvSpPr>
          <p:cNvPr name="TextBox 47" id="47"/>
          <p:cNvSpPr txBox="true"/>
          <p:nvPr/>
        </p:nvSpPr>
        <p:spPr>
          <a:xfrm rot="0">
            <a:off x="10988164" y="4558551"/>
            <a:ext cx="2789362" cy="1406525"/>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Tomorrow Bold"/>
                <a:ea typeface="Tomorrow Bold"/>
                <a:cs typeface="Tomorrow Bold"/>
                <a:sym typeface="Tomorrow Bold"/>
              </a:rPr>
              <a:t>Configure</a:t>
            </a:r>
            <a:r>
              <a:rPr lang="en-US" b="true" sz="1999">
                <a:solidFill>
                  <a:srgbClr val="FFFFFF"/>
                </a:solidFill>
                <a:latin typeface="Tomorrow Bold"/>
                <a:ea typeface="Tomorrow Bold"/>
                <a:cs typeface="Tomorrow Bold"/>
                <a:sym typeface="Tomorrow Bold"/>
              </a:rPr>
              <a:t>r le stockage distribué avec HDFS + Parquet</a:t>
            </a:r>
          </a:p>
          <a:p>
            <a:pPr algn="ctr">
              <a:lnSpc>
                <a:spcPts val="2799"/>
              </a:lnSpc>
              <a:spcBef>
                <a:spcPct val="0"/>
              </a:spcBef>
            </a:pPr>
          </a:p>
        </p:txBody>
      </p:sp>
      <p:sp>
        <p:nvSpPr>
          <p:cNvPr name="TextBox 48" id="48"/>
          <p:cNvSpPr txBox="true"/>
          <p:nvPr/>
        </p:nvSpPr>
        <p:spPr>
          <a:xfrm rot="0">
            <a:off x="14503836" y="4558551"/>
            <a:ext cx="2789362" cy="1406525"/>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Tomorrow Bold"/>
                <a:ea typeface="Tomorrow Bold"/>
                <a:cs typeface="Tomorrow Bold"/>
                <a:sym typeface="Tomorrow Bold"/>
              </a:rPr>
              <a:t>Implémen</a:t>
            </a:r>
            <a:r>
              <a:rPr lang="en-US" b="true" sz="1999">
                <a:solidFill>
                  <a:srgbClr val="FFFFFF"/>
                </a:solidFill>
                <a:latin typeface="Tomorrow Bold"/>
                <a:ea typeface="Tomorrow Bold"/>
                <a:cs typeface="Tomorrow Bold"/>
                <a:sym typeface="Tomorrow Bold"/>
              </a:rPr>
              <a:t>ter l'analyse SQL avec Hive</a:t>
            </a:r>
          </a:p>
          <a:p>
            <a:pPr algn="ctr">
              <a:lnSpc>
                <a:spcPts val="2799"/>
              </a:lnSpc>
              <a:spcBef>
                <a:spcPct val="0"/>
              </a:spcBef>
            </a:pPr>
          </a:p>
        </p:txBody>
      </p:sp>
      <p:sp>
        <p:nvSpPr>
          <p:cNvPr name="TextBox 49" id="49"/>
          <p:cNvSpPr txBox="true"/>
          <p:nvPr/>
        </p:nvSpPr>
        <p:spPr>
          <a:xfrm rot="0">
            <a:off x="4791423" y="6981603"/>
            <a:ext cx="8949243" cy="1406525"/>
          </a:xfrm>
          <a:prstGeom prst="rect">
            <a:avLst/>
          </a:prstGeom>
        </p:spPr>
        <p:txBody>
          <a:bodyPr anchor="t" rtlCol="false" tIns="0" lIns="0" bIns="0" rIns="0">
            <a:spAutoFit/>
          </a:bodyPr>
          <a:lstStyle/>
          <a:p>
            <a:pPr algn="ctr">
              <a:lnSpc>
                <a:spcPts val="2799"/>
              </a:lnSpc>
            </a:pPr>
            <a:r>
              <a:rPr lang="en-US" sz="1999" b="true">
                <a:solidFill>
                  <a:srgbClr val="FFFFFF"/>
                </a:solidFill>
                <a:latin typeface="Tomorrow Bold"/>
                <a:ea typeface="Tomorrow Bold"/>
                <a:cs typeface="Tomorrow Bold"/>
                <a:sym typeface="Tomorrow Bold"/>
              </a:rPr>
              <a:t>Créer un système fonctionnel, reproductible et pédagogique </a:t>
            </a:r>
          </a:p>
          <a:p>
            <a:pPr algn="ctr">
              <a:lnSpc>
                <a:spcPts val="2799"/>
              </a:lnSpc>
              <a:spcBef>
                <a:spcPct val="0"/>
              </a:spcBef>
            </a:pPr>
            <a:r>
              <a:rPr lang="en-US" b="true" sz="1999">
                <a:solidFill>
                  <a:srgbClr val="FFFFFF"/>
                </a:solidFill>
                <a:latin typeface="Tomorrow Bold"/>
                <a:ea typeface="Tomorrow Bold"/>
                <a:cs typeface="Tomorrow Bold"/>
                <a:sym typeface="Tomorrow Bold"/>
              </a:rPr>
              <a:t>démontrant les principes du Da</a:t>
            </a:r>
            <a:r>
              <a:rPr lang="en-US" b="true" sz="1999">
                <a:solidFill>
                  <a:srgbClr val="FFFFFF"/>
                </a:solidFill>
                <a:latin typeface="Tomorrow Bold"/>
                <a:ea typeface="Tomorrow Bold"/>
                <a:cs typeface="Tomorrow Bold"/>
                <a:sym typeface="Tomorrow Bold"/>
              </a:rPr>
              <a:t>ta Engineering moderne des données pour la détection météorologique en temps réel</a:t>
            </a:r>
          </a:p>
          <a:p>
            <a:pPr algn="ctr">
              <a:lnSpc>
                <a:spcPts val="27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824528" y="2256306"/>
            <a:ext cx="11814280" cy="5934796"/>
            <a:chOff x="0" y="0"/>
            <a:chExt cx="3111580" cy="1563074"/>
          </a:xfrm>
        </p:grpSpPr>
        <p:sp>
          <p:nvSpPr>
            <p:cNvPr name="Freeform 4" id="4"/>
            <p:cNvSpPr/>
            <p:nvPr/>
          </p:nvSpPr>
          <p:spPr>
            <a:xfrm flipH="false" flipV="false" rot="0">
              <a:off x="0" y="0"/>
              <a:ext cx="3111580" cy="1563074"/>
            </a:xfrm>
            <a:custGeom>
              <a:avLst/>
              <a:gdLst/>
              <a:ahLst/>
              <a:cxnLst/>
              <a:rect r="r" b="b" t="t" l="l"/>
              <a:pathLst>
                <a:path h="1563074" w="3111580">
                  <a:moveTo>
                    <a:pt x="0" y="0"/>
                  </a:moveTo>
                  <a:lnTo>
                    <a:pt x="3111580" y="0"/>
                  </a:lnTo>
                  <a:lnTo>
                    <a:pt x="3111580" y="1563074"/>
                  </a:lnTo>
                  <a:lnTo>
                    <a:pt x="0" y="1563074"/>
                  </a:lnTo>
                  <a:close/>
                </a:path>
              </a:pathLst>
            </a:custGeom>
            <a:solidFill>
              <a:srgbClr val="FFFFFF">
                <a:alpha val="10980"/>
              </a:srgbClr>
            </a:solidFill>
          </p:spPr>
        </p:sp>
        <p:sp>
          <p:nvSpPr>
            <p:cNvPr name="TextBox 5" id="5"/>
            <p:cNvSpPr txBox="true"/>
            <p:nvPr/>
          </p:nvSpPr>
          <p:spPr>
            <a:xfrm>
              <a:off x="0" y="-47625"/>
              <a:ext cx="3111580" cy="1610699"/>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158446" y="400821"/>
            <a:ext cx="10098670" cy="880127"/>
          </a:xfrm>
          <a:prstGeom prst="rect">
            <a:avLst/>
          </a:prstGeom>
        </p:spPr>
        <p:txBody>
          <a:bodyPr anchor="t" rtlCol="false" tIns="0" lIns="0" bIns="0" rIns="0">
            <a:spAutoFit/>
          </a:bodyPr>
          <a:lstStyle/>
          <a:p>
            <a:pPr algn="l" marL="0" indent="0" lvl="0">
              <a:lnSpc>
                <a:spcPts val="7139"/>
              </a:lnSpc>
              <a:spcBef>
                <a:spcPct val="0"/>
              </a:spcBef>
            </a:pPr>
            <a:r>
              <a:rPr lang="en-US" b="true" sz="5099">
                <a:solidFill>
                  <a:srgbClr val="FFFFFF"/>
                </a:solidFill>
                <a:latin typeface="Georgia Bold"/>
                <a:ea typeface="Georgia Bold"/>
                <a:cs typeface="Georgia Bold"/>
                <a:sym typeface="Georgia Bold"/>
              </a:rPr>
              <a:t>Présentation du cas d’usage</a:t>
            </a:r>
          </a:p>
        </p:txBody>
      </p:sp>
      <p:sp>
        <p:nvSpPr>
          <p:cNvPr name="Freeform 7" id="7"/>
          <p:cNvSpPr/>
          <p:nvPr/>
        </p:nvSpPr>
        <p:spPr>
          <a:xfrm flipH="false" flipV="false" rot="0">
            <a:off x="15135748" y="3370366"/>
            <a:ext cx="3612617" cy="4480723"/>
          </a:xfrm>
          <a:custGeom>
            <a:avLst/>
            <a:gdLst/>
            <a:ahLst/>
            <a:cxnLst/>
            <a:rect r="r" b="b" t="t" l="l"/>
            <a:pathLst>
              <a:path h="4480723" w="3612617">
                <a:moveTo>
                  <a:pt x="0" y="0"/>
                </a:moveTo>
                <a:lnTo>
                  <a:pt x="3612617" y="0"/>
                </a:lnTo>
                <a:lnTo>
                  <a:pt x="3612617" y="4480724"/>
                </a:lnTo>
                <a:lnTo>
                  <a:pt x="0" y="4480724"/>
                </a:lnTo>
                <a:lnTo>
                  <a:pt x="0" y="0"/>
                </a:lnTo>
                <a:close/>
              </a:path>
            </a:pathLst>
          </a:custGeom>
          <a:blipFill>
            <a:blip r:embed="rId3">
              <a:extLst>
                <a:ext uri="{96DAC541-7B7A-43D3-8B79-37D633B846F1}">
                  <asvg:svgBlip xmlns:asvg="http://schemas.microsoft.com/office/drawing/2016/SVG/main" r:embed="rId4"/>
                </a:ext>
              </a:extLst>
            </a:blip>
            <a:stretch>
              <a:fillRect l="0" t="-9605" r="-65340" b="0"/>
            </a:stretch>
          </a:blipFill>
        </p:spPr>
      </p:sp>
      <p:sp>
        <p:nvSpPr>
          <p:cNvPr name="Freeform 8" id="8"/>
          <p:cNvSpPr/>
          <p:nvPr/>
        </p:nvSpPr>
        <p:spPr>
          <a:xfrm flipH="false" flipV="false" rot="-10800000">
            <a:off x="11983496" y="-868048"/>
            <a:ext cx="6304504" cy="3522642"/>
          </a:xfrm>
          <a:custGeom>
            <a:avLst/>
            <a:gdLst/>
            <a:ahLst/>
            <a:cxnLst/>
            <a:rect r="r" b="b" t="t" l="l"/>
            <a:pathLst>
              <a:path h="3522642" w="6304504">
                <a:moveTo>
                  <a:pt x="0" y="0"/>
                </a:moveTo>
                <a:lnTo>
                  <a:pt x="6304504" y="0"/>
                </a:lnTo>
                <a:lnTo>
                  <a:pt x="6304504" y="3522641"/>
                </a:lnTo>
                <a:lnTo>
                  <a:pt x="0" y="3522641"/>
                </a:lnTo>
                <a:lnTo>
                  <a:pt x="0" y="0"/>
                </a:lnTo>
                <a:close/>
              </a:path>
            </a:pathLst>
          </a:custGeom>
          <a:blipFill>
            <a:blip r:embed="rId5"/>
            <a:stretch>
              <a:fillRect l="0" t="0" r="0" b="0"/>
            </a:stretch>
          </a:blipFill>
        </p:spPr>
      </p:sp>
      <p:grpSp>
        <p:nvGrpSpPr>
          <p:cNvPr name="Group 9" id="9"/>
          <p:cNvGrpSpPr/>
          <p:nvPr/>
        </p:nvGrpSpPr>
        <p:grpSpPr>
          <a:xfrm rot="0">
            <a:off x="9052685" y="7188490"/>
            <a:ext cx="310192" cy="299142"/>
            <a:chOff x="0" y="0"/>
            <a:chExt cx="81697" cy="78786"/>
          </a:xfrm>
        </p:grpSpPr>
        <p:sp>
          <p:nvSpPr>
            <p:cNvPr name="Freeform 10" id="10"/>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1" id="11"/>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817027" y="7851090"/>
            <a:ext cx="310192" cy="299142"/>
            <a:chOff x="0" y="0"/>
            <a:chExt cx="81697" cy="78786"/>
          </a:xfrm>
        </p:grpSpPr>
        <p:sp>
          <p:nvSpPr>
            <p:cNvPr name="Freeform 13" id="13"/>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4" id="14"/>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350506" y="2256306"/>
            <a:ext cx="747321" cy="768415"/>
            <a:chOff x="0" y="0"/>
            <a:chExt cx="196825" cy="202381"/>
          </a:xfrm>
        </p:grpSpPr>
        <p:sp>
          <p:nvSpPr>
            <p:cNvPr name="Freeform 16" id="16"/>
            <p:cNvSpPr/>
            <p:nvPr/>
          </p:nvSpPr>
          <p:spPr>
            <a:xfrm flipH="false" flipV="false" rot="0">
              <a:off x="0" y="0"/>
              <a:ext cx="196825" cy="202381"/>
            </a:xfrm>
            <a:custGeom>
              <a:avLst/>
              <a:gdLst/>
              <a:ahLst/>
              <a:cxnLst/>
              <a:rect r="r" b="b" t="t" l="l"/>
              <a:pathLst>
                <a:path h="202381" w="196825">
                  <a:moveTo>
                    <a:pt x="0" y="0"/>
                  </a:moveTo>
                  <a:lnTo>
                    <a:pt x="196825" y="0"/>
                  </a:lnTo>
                  <a:lnTo>
                    <a:pt x="196825" y="202381"/>
                  </a:lnTo>
                  <a:lnTo>
                    <a:pt x="0" y="202381"/>
                  </a:lnTo>
                  <a:close/>
                </a:path>
              </a:pathLst>
            </a:custGeom>
            <a:solidFill>
              <a:srgbClr val="0054C5"/>
            </a:solidFill>
          </p:spPr>
        </p:sp>
        <p:sp>
          <p:nvSpPr>
            <p:cNvPr name="TextBox 17" id="17"/>
            <p:cNvSpPr txBox="true"/>
            <p:nvPr/>
          </p:nvSpPr>
          <p:spPr>
            <a:xfrm>
              <a:off x="0" y="-47625"/>
              <a:ext cx="196825" cy="25000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15608" y="3528171"/>
            <a:ext cx="626183" cy="566519"/>
            <a:chOff x="0" y="0"/>
            <a:chExt cx="164921" cy="149207"/>
          </a:xfrm>
        </p:grpSpPr>
        <p:sp>
          <p:nvSpPr>
            <p:cNvPr name="Freeform 19" id="19"/>
            <p:cNvSpPr/>
            <p:nvPr/>
          </p:nvSpPr>
          <p:spPr>
            <a:xfrm flipH="false" flipV="false" rot="0">
              <a:off x="0" y="0"/>
              <a:ext cx="164921" cy="149207"/>
            </a:xfrm>
            <a:custGeom>
              <a:avLst/>
              <a:gdLst/>
              <a:ahLst/>
              <a:cxnLst/>
              <a:rect r="r" b="b" t="t" l="l"/>
              <a:pathLst>
                <a:path h="149207" w="164921">
                  <a:moveTo>
                    <a:pt x="0" y="0"/>
                  </a:moveTo>
                  <a:lnTo>
                    <a:pt x="164921" y="0"/>
                  </a:lnTo>
                  <a:lnTo>
                    <a:pt x="164921" y="149207"/>
                  </a:lnTo>
                  <a:lnTo>
                    <a:pt x="0" y="149207"/>
                  </a:lnTo>
                  <a:close/>
                </a:path>
              </a:pathLst>
            </a:custGeom>
            <a:solidFill>
              <a:srgbClr val="0054C5"/>
            </a:solidFill>
          </p:spPr>
        </p:sp>
        <p:sp>
          <p:nvSpPr>
            <p:cNvPr name="TextBox 20" id="20"/>
            <p:cNvSpPr txBox="true"/>
            <p:nvPr/>
          </p:nvSpPr>
          <p:spPr>
            <a:xfrm>
              <a:off x="0" y="-47625"/>
              <a:ext cx="164921" cy="196832"/>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369038" y="1916294"/>
            <a:ext cx="310192" cy="299142"/>
            <a:chOff x="0" y="0"/>
            <a:chExt cx="81697" cy="78786"/>
          </a:xfrm>
        </p:grpSpPr>
        <p:sp>
          <p:nvSpPr>
            <p:cNvPr name="Freeform 22" id="22"/>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23" id="23"/>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764403" y="3322741"/>
            <a:ext cx="9934530" cy="3709035"/>
          </a:xfrm>
          <a:prstGeom prst="rect">
            <a:avLst/>
          </a:prstGeom>
        </p:spPr>
        <p:txBody>
          <a:bodyPr anchor="t" rtlCol="false" tIns="0" lIns="0" bIns="0" rIns="0">
            <a:spAutoFit/>
          </a:bodyPr>
          <a:lstStyle/>
          <a:p>
            <a:pPr algn="just">
              <a:lnSpc>
                <a:spcPts val="2940"/>
              </a:lnSpc>
            </a:pPr>
            <a:r>
              <a:rPr lang="en-US" sz="2100">
                <a:solidFill>
                  <a:srgbClr val="FFFFFF"/>
                </a:solidFill>
                <a:latin typeface="Tomorrow"/>
                <a:ea typeface="Tomorrow"/>
                <a:cs typeface="Tomorrow"/>
                <a:sym typeface="Tomorrow"/>
              </a:rPr>
              <a:t>Dans ce projet, le cas d’usage choisi est la surveillance météo basée sur des capteurs IoT répartis sur différentes stations. Chaque station envoie en continu des mesures telles que la température, l’humidité et un horodatage, représentant un flux de données typique des systèmes connectés. Ces données sont exploitées pour assurer un suivi en temps réel des conditions climatiques, permettre la détection d’anomalies (valeurs extrêmes), et produire des statistiques agrégées par station ou par période. Ce scénario illustre des applications concrètes comme l’aide à la décision pour l’agriculture, la prévention des risques climatiques ou la gestion des infrastructures dans des environnements intelligents.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762859"/>
            <a:ext cx="16075504" cy="8761281"/>
            <a:chOff x="0" y="0"/>
            <a:chExt cx="4233878" cy="2307498"/>
          </a:xfrm>
        </p:grpSpPr>
        <p:sp>
          <p:nvSpPr>
            <p:cNvPr name="Freeform 4" id="4"/>
            <p:cNvSpPr/>
            <p:nvPr/>
          </p:nvSpPr>
          <p:spPr>
            <a:xfrm flipH="false" flipV="false" rot="0">
              <a:off x="0" y="0"/>
              <a:ext cx="4233878" cy="2307498"/>
            </a:xfrm>
            <a:custGeom>
              <a:avLst/>
              <a:gdLst/>
              <a:ahLst/>
              <a:cxnLst/>
              <a:rect r="r" b="b" t="t" l="l"/>
              <a:pathLst>
                <a:path h="2307498" w="4233878">
                  <a:moveTo>
                    <a:pt x="0" y="0"/>
                  </a:moveTo>
                  <a:lnTo>
                    <a:pt x="4233878" y="0"/>
                  </a:lnTo>
                  <a:lnTo>
                    <a:pt x="4233878" y="2307498"/>
                  </a:lnTo>
                  <a:lnTo>
                    <a:pt x="0" y="2307498"/>
                  </a:lnTo>
                  <a:close/>
                </a:path>
              </a:pathLst>
            </a:custGeom>
            <a:solidFill>
              <a:srgbClr val="FFFFFF">
                <a:alpha val="10980"/>
              </a:srgbClr>
            </a:solidFill>
          </p:spPr>
        </p:sp>
        <p:sp>
          <p:nvSpPr>
            <p:cNvPr name="TextBox 5" id="5"/>
            <p:cNvSpPr txBox="true"/>
            <p:nvPr/>
          </p:nvSpPr>
          <p:spPr>
            <a:xfrm>
              <a:off x="0" y="-47625"/>
              <a:ext cx="4233878" cy="235512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99330" y="7082729"/>
            <a:ext cx="6304504" cy="3522642"/>
          </a:xfrm>
          <a:custGeom>
            <a:avLst/>
            <a:gdLst/>
            <a:ahLst/>
            <a:cxnLst/>
            <a:rect r="r" b="b" t="t" l="l"/>
            <a:pathLst>
              <a:path h="3522642" w="6304504">
                <a:moveTo>
                  <a:pt x="0" y="0"/>
                </a:moveTo>
                <a:lnTo>
                  <a:pt x="6304504" y="0"/>
                </a:lnTo>
                <a:lnTo>
                  <a:pt x="6304504" y="3522642"/>
                </a:lnTo>
                <a:lnTo>
                  <a:pt x="0" y="3522642"/>
                </a:lnTo>
                <a:lnTo>
                  <a:pt x="0" y="0"/>
                </a:lnTo>
                <a:close/>
              </a:path>
            </a:pathLst>
          </a:custGeom>
          <a:blipFill>
            <a:blip r:embed="rId3"/>
            <a:stretch>
              <a:fillRect l="0" t="0" r="0" b="0"/>
            </a:stretch>
          </a:blipFill>
        </p:spPr>
      </p:sp>
      <p:sp>
        <p:nvSpPr>
          <p:cNvPr name="Freeform 7" id="7"/>
          <p:cNvSpPr/>
          <p:nvPr/>
        </p:nvSpPr>
        <p:spPr>
          <a:xfrm flipH="false" flipV="false" rot="0">
            <a:off x="2252922" y="2988253"/>
            <a:ext cx="1470044" cy="1388375"/>
          </a:xfrm>
          <a:custGeom>
            <a:avLst/>
            <a:gdLst/>
            <a:ahLst/>
            <a:cxnLst/>
            <a:rect r="r" b="b" t="t" l="l"/>
            <a:pathLst>
              <a:path h="1388375" w="1470044">
                <a:moveTo>
                  <a:pt x="0" y="0"/>
                </a:moveTo>
                <a:lnTo>
                  <a:pt x="1470044" y="0"/>
                </a:lnTo>
                <a:lnTo>
                  <a:pt x="1470044" y="1388374"/>
                </a:lnTo>
                <a:lnTo>
                  <a:pt x="0" y="1388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44080">
            <a:off x="15876730" y="6123919"/>
            <a:ext cx="3529482" cy="3186163"/>
          </a:xfrm>
          <a:custGeom>
            <a:avLst/>
            <a:gdLst/>
            <a:ahLst/>
            <a:cxnLst/>
            <a:rect r="r" b="b" t="t" l="l"/>
            <a:pathLst>
              <a:path h="3186163" w="3529482">
                <a:moveTo>
                  <a:pt x="0" y="0"/>
                </a:moveTo>
                <a:lnTo>
                  <a:pt x="3529482" y="0"/>
                </a:lnTo>
                <a:lnTo>
                  <a:pt x="3529482" y="3186163"/>
                </a:lnTo>
                <a:lnTo>
                  <a:pt x="0" y="31861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505602" y="1365345"/>
            <a:ext cx="747321" cy="768415"/>
            <a:chOff x="0" y="0"/>
            <a:chExt cx="196825" cy="202381"/>
          </a:xfrm>
        </p:grpSpPr>
        <p:sp>
          <p:nvSpPr>
            <p:cNvPr name="Freeform 10" id="10"/>
            <p:cNvSpPr/>
            <p:nvPr/>
          </p:nvSpPr>
          <p:spPr>
            <a:xfrm flipH="false" flipV="false" rot="0">
              <a:off x="0" y="0"/>
              <a:ext cx="196825" cy="202381"/>
            </a:xfrm>
            <a:custGeom>
              <a:avLst/>
              <a:gdLst/>
              <a:ahLst/>
              <a:cxnLst/>
              <a:rect r="r" b="b" t="t" l="l"/>
              <a:pathLst>
                <a:path h="202381" w="196825">
                  <a:moveTo>
                    <a:pt x="0" y="0"/>
                  </a:moveTo>
                  <a:lnTo>
                    <a:pt x="196825" y="0"/>
                  </a:lnTo>
                  <a:lnTo>
                    <a:pt x="196825" y="202381"/>
                  </a:lnTo>
                  <a:lnTo>
                    <a:pt x="0" y="202381"/>
                  </a:lnTo>
                  <a:close/>
                </a:path>
              </a:pathLst>
            </a:custGeom>
            <a:solidFill>
              <a:srgbClr val="0054C5"/>
            </a:solidFill>
          </p:spPr>
        </p:sp>
        <p:sp>
          <p:nvSpPr>
            <p:cNvPr name="TextBox 11" id="11"/>
            <p:cNvSpPr txBox="true"/>
            <p:nvPr/>
          </p:nvSpPr>
          <p:spPr>
            <a:xfrm>
              <a:off x="0" y="-47625"/>
              <a:ext cx="196825" cy="25000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70704" y="2637209"/>
            <a:ext cx="626183" cy="566519"/>
            <a:chOff x="0" y="0"/>
            <a:chExt cx="164921" cy="149207"/>
          </a:xfrm>
        </p:grpSpPr>
        <p:sp>
          <p:nvSpPr>
            <p:cNvPr name="Freeform 13" id="13"/>
            <p:cNvSpPr/>
            <p:nvPr/>
          </p:nvSpPr>
          <p:spPr>
            <a:xfrm flipH="false" flipV="false" rot="0">
              <a:off x="0" y="0"/>
              <a:ext cx="164921" cy="149207"/>
            </a:xfrm>
            <a:custGeom>
              <a:avLst/>
              <a:gdLst/>
              <a:ahLst/>
              <a:cxnLst/>
              <a:rect r="r" b="b" t="t" l="l"/>
              <a:pathLst>
                <a:path h="149207" w="164921">
                  <a:moveTo>
                    <a:pt x="0" y="0"/>
                  </a:moveTo>
                  <a:lnTo>
                    <a:pt x="164921" y="0"/>
                  </a:lnTo>
                  <a:lnTo>
                    <a:pt x="164921" y="149207"/>
                  </a:lnTo>
                  <a:lnTo>
                    <a:pt x="0" y="149207"/>
                  </a:lnTo>
                  <a:close/>
                </a:path>
              </a:pathLst>
            </a:custGeom>
            <a:solidFill>
              <a:srgbClr val="0054C5"/>
            </a:solidFill>
          </p:spPr>
        </p:sp>
        <p:sp>
          <p:nvSpPr>
            <p:cNvPr name="TextBox 14" id="14"/>
            <p:cNvSpPr txBox="true"/>
            <p:nvPr/>
          </p:nvSpPr>
          <p:spPr>
            <a:xfrm>
              <a:off x="0" y="-47625"/>
              <a:ext cx="164921" cy="1968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24133" y="1025332"/>
            <a:ext cx="310192" cy="299142"/>
            <a:chOff x="0" y="0"/>
            <a:chExt cx="81697" cy="78786"/>
          </a:xfrm>
        </p:grpSpPr>
        <p:sp>
          <p:nvSpPr>
            <p:cNvPr name="Freeform 16" id="16"/>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17" id="17"/>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722033" y="2325653"/>
            <a:ext cx="310192" cy="299142"/>
            <a:chOff x="0" y="0"/>
            <a:chExt cx="81697" cy="78786"/>
          </a:xfrm>
        </p:grpSpPr>
        <p:sp>
          <p:nvSpPr>
            <p:cNvPr name="Freeform 19" id="19"/>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20" id="20"/>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7486375" y="2988253"/>
            <a:ext cx="310192" cy="299142"/>
            <a:chOff x="0" y="0"/>
            <a:chExt cx="81697" cy="78786"/>
          </a:xfrm>
        </p:grpSpPr>
        <p:sp>
          <p:nvSpPr>
            <p:cNvPr name="Freeform 22" id="22"/>
            <p:cNvSpPr/>
            <p:nvPr/>
          </p:nvSpPr>
          <p:spPr>
            <a:xfrm flipH="false" flipV="false" rot="0">
              <a:off x="0" y="0"/>
              <a:ext cx="81697" cy="78786"/>
            </a:xfrm>
            <a:custGeom>
              <a:avLst/>
              <a:gdLst/>
              <a:ahLst/>
              <a:cxnLst/>
              <a:rect r="r" b="b" t="t" l="l"/>
              <a:pathLst>
                <a:path h="78786" w="81697">
                  <a:moveTo>
                    <a:pt x="0" y="0"/>
                  </a:moveTo>
                  <a:lnTo>
                    <a:pt x="81697" y="0"/>
                  </a:lnTo>
                  <a:lnTo>
                    <a:pt x="81697" y="78786"/>
                  </a:lnTo>
                  <a:lnTo>
                    <a:pt x="0" y="78786"/>
                  </a:lnTo>
                  <a:close/>
                </a:path>
              </a:pathLst>
            </a:custGeom>
            <a:solidFill>
              <a:srgbClr val="0054C5"/>
            </a:solidFill>
          </p:spPr>
        </p:sp>
        <p:sp>
          <p:nvSpPr>
            <p:cNvPr name="TextBox 23" id="23"/>
            <p:cNvSpPr txBox="true"/>
            <p:nvPr/>
          </p:nvSpPr>
          <p:spPr>
            <a:xfrm>
              <a:off x="0" y="-47625"/>
              <a:ext cx="81697" cy="126411"/>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8423951" y="2920469"/>
            <a:ext cx="1440098" cy="1440098"/>
          </a:xfrm>
          <a:custGeom>
            <a:avLst/>
            <a:gdLst/>
            <a:ahLst/>
            <a:cxnLst/>
            <a:rect r="r" b="b" t="t" l="l"/>
            <a:pathLst>
              <a:path h="1440098" w="1440098">
                <a:moveTo>
                  <a:pt x="0" y="0"/>
                </a:moveTo>
                <a:lnTo>
                  <a:pt x="1440098" y="0"/>
                </a:lnTo>
                <a:lnTo>
                  <a:pt x="1440098" y="1440098"/>
                </a:lnTo>
                <a:lnTo>
                  <a:pt x="0" y="1440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5338437" y="2948151"/>
            <a:ext cx="1470044" cy="1468578"/>
          </a:xfrm>
          <a:custGeom>
            <a:avLst/>
            <a:gdLst/>
            <a:ahLst/>
            <a:cxnLst/>
            <a:rect r="r" b="b" t="t" l="l"/>
            <a:pathLst>
              <a:path h="1468578" w="1470044">
                <a:moveTo>
                  <a:pt x="0" y="0"/>
                </a:moveTo>
                <a:lnTo>
                  <a:pt x="1470043" y="0"/>
                </a:lnTo>
                <a:lnTo>
                  <a:pt x="1470043" y="1468578"/>
                </a:lnTo>
                <a:lnTo>
                  <a:pt x="0" y="14685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4615499" y="2920469"/>
            <a:ext cx="983768" cy="1356071"/>
          </a:xfrm>
          <a:custGeom>
            <a:avLst/>
            <a:gdLst/>
            <a:ahLst/>
            <a:cxnLst/>
            <a:rect r="r" b="b" t="t" l="l"/>
            <a:pathLst>
              <a:path h="1356071" w="983768">
                <a:moveTo>
                  <a:pt x="0" y="0"/>
                </a:moveTo>
                <a:lnTo>
                  <a:pt x="983767" y="0"/>
                </a:lnTo>
                <a:lnTo>
                  <a:pt x="983767" y="1356071"/>
                </a:lnTo>
                <a:lnTo>
                  <a:pt x="0" y="13560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11483299" y="2920469"/>
            <a:ext cx="1425829" cy="1426621"/>
          </a:xfrm>
          <a:custGeom>
            <a:avLst/>
            <a:gdLst/>
            <a:ahLst/>
            <a:cxnLst/>
            <a:rect r="r" b="b" t="t" l="l"/>
            <a:pathLst>
              <a:path h="1426621" w="1425829">
                <a:moveTo>
                  <a:pt x="0" y="0"/>
                </a:moveTo>
                <a:lnTo>
                  <a:pt x="1425829" y="0"/>
                </a:lnTo>
                <a:lnTo>
                  <a:pt x="1425829" y="1426621"/>
                </a:lnTo>
                <a:lnTo>
                  <a:pt x="0" y="142662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8" id="28"/>
          <p:cNvSpPr txBox="true"/>
          <p:nvPr/>
        </p:nvSpPr>
        <p:spPr>
          <a:xfrm rot="0">
            <a:off x="5272160" y="872894"/>
            <a:ext cx="7588585" cy="880127"/>
          </a:xfrm>
          <a:prstGeom prst="rect">
            <a:avLst/>
          </a:prstGeom>
        </p:spPr>
        <p:txBody>
          <a:bodyPr anchor="t" rtlCol="false" tIns="0" lIns="0" bIns="0" rIns="0">
            <a:spAutoFit/>
          </a:bodyPr>
          <a:lstStyle/>
          <a:p>
            <a:pPr algn="l" marL="0" indent="0" lvl="0">
              <a:lnSpc>
                <a:spcPts val="7139"/>
              </a:lnSpc>
              <a:spcBef>
                <a:spcPct val="0"/>
              </a:spcBef>
            </a:pPr>
            <a:r>
              <a:rPr lang="en-US" b="true" sz="5099">
                <a:solidFill>
                  <a:srgbClr val="FFFFFF"/>
                </a:solidFill>
                <a:latin typeface="Georgia Bold"/>
                <a:ea typeface="Georgia Bold"/>
                <a:cs typeface="Georgia Bold"/>
                <a:sym typeface="Georgia Bold"/>
              </a:rPr>
              <a:t>Archite</a:t>
            </a:r>
            <a:r>
              <a:rPr lang="en-US" b="true" sz="5099" strike="noStrike" u="none">
                <a:solidFill>
                  <a:srgbClr val="FFFFFF"/>
                </a:solidFill>
                <a:latin typeface="Georgia Bold"/>
                <a:ea typeface="Georgia Bold"/>
                <a:cs typeface="Georgia Bold"/>
                <a:sym typeface="Georgia Bold"/>
              </a:rPr>
              <a:t>cture globale</a:t>
            </a:r>
          </a:p>
        </p:txBody>
      </p:sp>
      <p:sp>
        <p:nvSpPr>
          <p:cNvPr name="TextBox 29" id="29"/>
          <p:cNvSpPr txBox="true"/>
          <p:nvPr/>
        </p:nvSpPr>
        <p:spPr>
          <a:xfrm rot="0">
            <a:off x="1843355" y="4780036"/>
            <a:ext cx="2289179" cy="1851660"/>
          </a:xfrm>
          <a:prstGeom prst="rect">
            <a:avLst/>
          </a:prstGeom>
        </p:spPr>
        <p:txBody>
          <a:bodyPr anchor="t" rtlCol="false" tIns="0" lIns="0" bIns="0" rIns="0">
            <a:spAutoFit/>
          </a:bodyPr>
          <a:lstStyle/>
          <a:p>
            <a:pPr algn="just">
              <a:lnSpc>
                <a:spcPts val="2940"/>
              </a:lnSpc>
            </a:pPr>
            <a:r>
              <a:rPr lang="en-US" sz="2100">
                <a:solidFill>
                  <a:srgbClr val="FFFFFF"/>
                </a:solidFill>
                <a:latin typeface="Tomorrow"/>
                <a:ea typeface="Tomorrow"/>
                <a:cs typeface="Tomorrow"/>
                <a:sym typeface="Tomorrow"/>
              </a:rPr>
              <a:t>Couche Source : </a:t>
            </a:r>
          </a:p>
          <a:p>
            <a:pPr algn="just">
              <a:lnSpc>
                <a:spcPts val="2940"/>
              </a:lnSpc>
            </a:pPr>
            <a:r>
              <a:rPr lang="en-US" sz="2100">
                <a:solidFill>
                  <a:srgbClr val="FFFFFF"/>
                </a:solidFill>
                <a:latin typeface="Tomorrow"/>
                <a:ea typeface="Tomorrow"/>
                <a:cs typeface="Tomorrow"/>
                <a:sym typeface="Tomorrow"/>
              </a:rPr>
              <a:t>   • Capteurs IoT simulés (Python Producer)</a:t>
            </a:r>
          </a:p>
          <a:p>
            <a:pPr algn="just">
              <a:lnSpc>
                <a:spcPts val="2940"/>
              </a:lnSpc>
            </a:pPr>
          </a:p>
        </p:txBody>
      </p:sp>
      <p:sp>
        <p:nvSpPr>
          <p:cNvPr name="TextBox 30" id="30"/>
          <p:cNvSpPr txBox="true"/>
          <p:nvPr/>
        </p:nvSpPr>
        <p:spPr>
          <a:xfrm rot="0">
            <a:off x="4928869" y="4780036"/>
            <a:ext cx="2453443" cy="1851660"/>
          </a:xfrm>
          <a:prstGeom prst="rect">
            <a:avLst/>
          </a:prstGeom>
        </p:spPr>
        <p:txBody>
          <a:bodyPr anchor="t" rtlCol="false" tIns="0" lIns="0" bIns="0" rIns="0">
            <a:spAutoFit/>
          </a:bodyPr>
          <a:lstStyle/>
          <a:p>
            <a:pPr algn="just">
              <a:lnSpc>
                <a:spcPts val="2940"/>
              </a:lnSpc>
            </a:pPr>
            <a:r>
              <a:rPr lang="en-US" sz="2100">
                <a:solidFill>
                  <a:srgbClr val="FFFFFF"/>
                </a:solidFill>
                <a:latin typeface="Tomorrow"/>
                <a:ea typeface="Tomorrow"/>
                <a:cs typeface="Tomorrow"/>
                <a:sym typeface="Tomorrow"/>
              </a:rPr>
              <a:t>Couche Ingestion :</a:t>
            </a:r>
          </a:p>
          <a:p>
            <a:pPr algn="just">
              <a:lnSpc>
                <a:spcPts val="2940"/>
              </a:lnSpc>
            </a:pPr>
            <a:r>
              <a:rPr lang="en-US" sz="2100">
                <a:solidFill>
                  <a:srgbClr val="FFFFFF"/>
                </a:solidFill>
                <a:latin typeface="Tomorrow"/>
                <a:ea typeface="Tomorrow"/>
                <a:cs typeface="Tomorrow"/>
                <a:sym typeface="Tomorrow"/>
              </a:rPr>
              <a:t>   • Apache Kafka (Message Broker)</a:t>
            </a:r>
          </a:p>
          <a:p>
            <a:pPr algn="just">
              <a:lnSpc>
                <a:spcPts val="2940"/>
              </a:lnSpc>
            </a:pPr>
          </a:p>
          <a:p>
            <a:pPr algn="just">
              <a:lnSpc>
                <a:spcPts val="2940"/>
              </a:lnSpc>
            </a:pPr>
          </a:p>
        </p:txBody>
      </p:sp>
      <p:sp>
        <p:nvSpPr>
          <p:cNvPr name="TextBox 31" id="31"/>
          <p:cNvSpPr txBox="true"/>
          <p:nvPr/>
        </p:nvSpPr>
        <p:spPr>
          <a:xfrm rot="0">
            <a:off x="7848836" y="4780036"/>
            <a:ext cx="2590329" cy="1851660"/>
          </a:xfrm>
          <a:prstGeom prst="rect">
            <a:avLst/>
          </a:prstGeom>
        </p:spPr>
        <p:txBody>
          <a:bodyPr anchor="t" rtlCol="false" tIns="0" lIns="0" bIns="0" rIns="0">
            <a:spAutoFit/>
          </a:bodyPr>
          <a:lstStyle/>
          <a:p>
            <a:pPr algn="just">
              <a:lnSpc>
                <a:spcPts val="2940"/>
              </a:lnSpc>
            </a:pPr>
            <a:r>
              <a:rPr lang="en-US" sz="2100">
                <a:solidFill>
                  <a:srgbClr val="FFFFFF"/>
                </a:solidFill>
                <a:latin typeface="Tomorrow"/>
                <a:ea typeface="Tomorrow"/>
                <a:cs typeface="Tomorrow"/>
                <a:sym typeface="Tomorrow"/>
              </a:rPr>
              <a:t>Couche Traitement :</a:t>
            </a:r>
          </a:p>
          <a:p>
            <a:pPr algn="just">
              <a:lnSpc>
                <a:spcPts val="2940"/>
              </a:lnSpc>
            </a:pPr>
            <a:r>
              <a:rPr lang="en-US" sz="2100">
                <a:solidFill>
                  <a:srgbClr val="FFFFFF"/>
                </a:solidFill>
                <a:latin typeface="Tomorrow"/>
                <a:ea typeface="Tomorrow"/>
                <a:cs typeface="Tomorrow"/>
                <a:sym typeface="Tomorrow"/>
              </a:rPr>
              <a:t>   • Apache Spark Streaming (Scala/Processing)</a:t>
            </a:r>
          </a:p>
          <a:p>
            <a:pPr algn="just">
              <a:lnSpc>
                <a:spcPts val="2940"/>
              </a:lnSpc>
            </a:pPr>
          </a:p>
        </p:txBody>
      </p:sp>
      <p:sp>
        <p:nvSpPr>
          <p:cNvPr name="TextBox 32" id="32"/>
          <p:cNvSpPr txBox="true"/>
          <p:nvPr/>
        </p:nvSpPr>
        <p:spPr>
          <a:xfrm rot="0">
            <a:off x="10928105" y="4780036"/>
            <a:ext cx="2536217" cy="1480185"/>
          </a:xfrm>
          <a:prstGeom prst="rect">
            <a:avLst/>
          </a:prstGeom>
        </p:spPr>
        <p:txBody>
          <a:bodyPr anchor="t" rtlCol="false" tIns="0" lIns="0" bIns="0" rIns="0">
            <a:spAutoFit/>
          </a:bodyPr>
          <a:lstStyle/>
          <a:p>
            <a:pPr algn="just">
              <a:lnSpc>
                <a:spcPts val="2940"/>
              </a:lnSpc>
            </a:pPr>
            <a:r>
              <a:rPr lang="en-US" sz="2100">
                <a:solidFill>
                  <a:srgbClr val="FFFFFF"/>
                </a:solidFill>
                <a:latin typeface="Tomorrow"/>
                <a:ea typeface="Tomorrow"/>
                <a:cs typeface="Tomorrow"/>
                <a:sym typeface="Tomorrow"/>
              </a:rPr>
              <a:t>Couche Stockage :</a:t>
            </a:r>
          </a:p>
          <a:p>
            <a:pPr algn="just">
              <a:lnSpc>
                <a:spcPts val="2940"/>
              </a:lnSpc>
            </a:pPr>
            <a:r>
              <a:rPr lang="en-US" sz="2100">
                <a:solidFill>
                  <a:srgbClr val="FFFFFF"/>
                </a:solidFill>
                <a:latin typeface="Tomorrow"/>
                <a:ea typeface="Tomorrow"/>
                <a:cs typeface="Tomorrow"/>
                <a:sym typeface="Tomorrow"/>
              </a:rPr>
              <a:t>   • HDFS avec format Parquet</a:t>
            </a:r>
          </a:p>
          <a:p>
            <a:pPr algn="just">
              <a:lnSpc>
                <a:spcPts val="2940"/>
              </a:lnSpc>
            </a:pPr>
          </a:p>
        </p:txBody>
      </p:sp>
      <p:sp>
        <p:nvSpPr>
          <p:cNvPr name="TextBox 33" id="33"/>
          <p:cNvSpPr txBox="true"/>
          <p:nvPr/>
        </p:nvSpPr>
        <p:spPr>
          <a:xfrm rot="0">
            <a:off x="14035935" y="4780036"/>
            <a:ext cx="2536217" cy="1480185"/>
          </a:xfrm>
          <a:prstGeom prst="rect">
            <a:avLst/>
          </a:prstGeom>
        </p:spPr>
        <p:txBody>
          <a:bodyPr anchor="t" rtlCol="false" tIns="0" lIns="0" bIns="0" rIns="0">
            <a:spAutoFit/>
          </a:bodyPr>
          <a:lstStyle/>
          <a:p>
            <a:pPr algn="just">
              <a:lnSpc>
                <a:spcPts val="2940"/>
              </a:lnSpc>
            </a:pPr>
            <a:r>
              <a:rPr lang="en-US" sz="2100">
                <a:solidFill>
                  <a:srgbClr val="FFFFFF"/>
                </a:solidFill>
                <a:latin typeface="Tomorrow"/>
                <a:ea typeface="Tomorrow"/>
                <a:cs typeface="Tomorrow"/>
                <a:sym typeface="Tomorrow"/>
              </a:rPr>
              <a:t>Couche Analyse :</a:t>
            </a:r>
          </a:p>
          <a:p>
            <a:pPr algn="just">
              <a:lnSpc>
                <a:spcPts val="2940"/>
              </a:lnSpc>
            </a:pPr>
            <a:r>
              <a:rPr lang="en-US" sz="2100">
                <a:solidFill>
                  <a:srgbClr val="FFFFFF"/>
                </a:solidFill>
                <a:latin typeface="Tomorrow"/>
                <a:ea typeface="Tomorrow"/>
                <a:cs typeface="Tomorrow"/>
                <a:sym typeface="Tomorrow"/>
              </a:rPr>
              <a:t>   • Apache Hive (SQL distribué)</a:t>
            </a:r>
          </a:p>
          <a:p>
            <a:pPr algn="just">
              <a:lnSpc>
                <a:spcPts val="2940"/>
              </a:lnSpc>
            </a:pPr>
          </a:p>
        </p:txBody>
      </p:sp>
      <p:sp>
        <p:nvSpPr>
          <p:cNvPr name="TextBox 34" id="34"/>
          <p:cNvSpPr txBox="true"/>
          <p:nvPr/>
        </p:nvSpPr>
        <p:spPr>
          <a:xfrm rot="0">
            <a:off x="2580617" y="7426729"/>
            <a:ext cx="12971670" cy="1417320"/>
          </a:xfrm>
          <a:prstGeom prst="rect">
            <a:avLst/>
          </a:prstGeom>
        </p:spPr>
        <p:txBody>
          <a:bodyPr anchor="t" rtlCol="false" tIns="0" lIns="0" bIns="0" rIns="0">
            <a:spAutoFit/>
          </a:bodyPr>
          <a:lstStyle/>
          <a:p>
            <a:pPr algn="just">
              <a:lnSpc>
                <a:spcPts val="3779"/>
              </a:lnSpc>
            </a:pPr>
            <a:r>
              <a:rPr lang="en-US" sz="2699" b="true">
                <a:solidFill>
                  <a:srgbClr val="FFFFFF"/>
                </a:solidFill>
                <a:latin typeface="Tomorrow Bold"/>
                <a:ea typeface="Tomorrow Bold"/>
                <a:cs typeface="Tomorrow Bold"/>
                <a:sym typeface="Tomorrow Bold"/>
              </a:rPr>
              <a:t>Capteurs IoT--&gt; Kafka --&gt; Spark Streaming --&gt; HDFS (Parquet) --&gt;Hive</a:t>
            </a:r>
          </a:p>
          <a:p>
            <a:pPr algn="just">
              <a:lnSpc>
                <a:spcPts val="3779"/>
              </a:lnSpc>
            </a:pPr>
          </a:p>
          <a:p>
            <a:pPr algn="just">
              <a:lnSpc>
                <a:spcPts val="37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742214" y="7517955"/>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5470FF">
                    <a:alpha val="100000"/>
                  </a:srgbClr>
                </a:gs>
                <a:gs pos="100000">
                  <a:srgbClr val="1F3291">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595509" y="969472"/>
            <a:ext cx="7565228" cy="1320800"/>
          </a:xfrm>
          <a:prstGeom prst="rect">
            <a:avLst/>
          </a:prstGeom>
        </p:spPr>
        <p:txBody>
          <a:bodyPr anchor="t" rtlCol="false" tIns="0" lIns="0" bIns="0" rIns="0">
            <a:spAutoFit/>
          </a:bodyPr>
          <a:lstStyle/>
          <a:p>
            <a:pPr algn="l">
              <a:lnSpc>
                <a:spcPts val="5050"/>
              </a:lnSpc>
            </a:pPr>
            <a:r>
              <a:rPr lang="en-US" sz="5000" b="true">
                <a:solidFill>
                  <a:srgbClr val="FFFFFF"/>
                </a:solidFill>
                <a:latin typeface="Georgia Bold"/>
                <a:ea typeface="Georgia Bold"/>
                <a:cs typeface="Georgia Bold"/>
                <a:sym typeface="Georgia Bold"/>
              </a:rPr>
              <a:t>Technologies utilisées</a:t>
            </a:r>
          </a:p>
          <a:p>
            <a:pPr algn="l">
              <a:lnSpc>
                <a:spcPts val="5050"/>
              </a:lnSpc>
            </a:pPr>
          </a:p>
        </p:txBody>
      </p:sp>
      <p:sp>
        <p:nvSpPr>
          <p:cNvPr name="Freeform 6" id="6"/>
          <p:cNvSpPr/>
          <p:nvPr/>
        </p:nvSpPr>
        <p:spPr>
          <a:xfrm flipH="false" flipV="false" rot="-10800000">
            <a:off x="11983496" y="-868048"/>
            <a:ext cx="6304504" cy="3522642"/>
          </a:xfrm>
          <a:custGeom>
            <a:avLst/>
            <a:gdLst/>
            <a:ahLst/>
            <a:cxnLst/>
            <a:rect r="r" b="b" t="t" l="l"/>
            <a:pathLst>
              <a:path h="3522642" w="6304504">
                <a:moveTo>
                  <a:pt x="0" y="0"/>
                </a:moveTo>
                <a:lnTo>
                  <a:pt x="6304504" y="0"/>
                </a:lnTo>
                <a:lnTo>
                  <a:pt x="6304504" y="3522641"/>
                </a:lnTo>
                <a:lnTo>
                  <a:pt x="0" y="3522641"/>
                </a:lnTo>
                <a:lnTo>
                  <a:pt x="0" y="0"/>
                </a:lnTo>
                <a:close/>
              </a:path>
            </a:pathLst>
          </a:custGeom>
          <a:blipFill>
            <a:blip r:embed="rId2"/>
            <a:stretch>
              <a:fillRect l="0" t="0" r="0" b="0"/>
            </a:stretch>
          </a:blipFill>
        </p:spPr>
      </p:sp>
      <p:sp>
        <p:nvSpPr>
          <p:cNvPr name="Freeform 7" id="7"/>
          <p:cNvSpPr/>
          <p:nvPr/>
        </p:nvSpPr>
        <p:spPr>
          <a:xfrm flipH="false" flipV="false" rot="0">
            <a:off x="-923082" y="8259760"/>
            <a:ext cx="4526072" cy="2528943"/>
          </a:xfrm>
          <a:custGeom>
            <a:avLst/>
            <a:gdLst/>
            <a:ahLst/>
            <a:cxnLst/>
            <a:rect r="r" b="b" t="t" l="l"/>
            <a:pathLst>
              <a:path h="2528943" w="4526072">
                <a:moveTo>
                  <a:pt x="0" y="0"/>
                </a:moveTo>
                <a:lnTo>
                  <a:pt x="4526072" y="0"/>
                </a:lnTo>
                <a:lnTo>
                  <a:pt x="4526072" y="2528942"/>
                </a:lnTo>
                <a:lnTo>
                  <a:pt x="0" y="2528942"/>
                </a:lnTo>
                <a:lnTo>
                  <a:pt x="0" y="0"/>
                </a:lnTo>
                <a:close/>
              </a:path>
            </a:pathLst>
          </a:custGeom>
          <a:blipFill>
            <a:blip r:embed="rId2"/>
            <a:stretch>
              <a:fillRect l="0" t="0" r="0" b="0"/>
            </a:stretch>
          </a:blipFill>
        </p:spPr>
      </p:sp>
      <p:sp>
        <p:nvSpPr>
          <p:cNvPr name="Freeform 8" id="8"/>
          <p:cNvSpPr/>
          <p:nvPr/>
        </p:nvSpPr>
        <p:spPr>
          <a:xfrm flipH="false" flipV="false" rot="0">
            <a:off x="1028700" y="2369274"/>
            <a:ext cx="1334315" cy="1334315"/>
          </a:xfrm>
          <a:custGeom>
            <a:avLst/>
            <a:gdLst/>
            <a:ahLst/>
            <a:cxnLst/>
            <a:rect r="r" b="b" t="t" l="l"/>
            <a:pathLst>
              <a:path h="1334315" w="1334315">
                <a:moveTo>
                  <a:pt x="0" y="0"/>
                </a:moveTo>
                <a:lnTo>
                  <a:pt x="1334315" y="0"/>
                </a:lnTo>
                <a:lnTo>
                  <a:pt x="1334315" y="1334315"/>
                </a:lnTo>
                <a:lnTo>
                  <a:pt x="0" y="1334315"/>
                </a:lnTo>
                <a:lnTo>
                  <a:pt x="0" y="0"/>
                </a:lnTo>
                <a:close/>
              </a:path>
            </a:pathLst>
          </a:custGeom>
          <a:blipFill>
            <a:blip r:embed="rId3"/>
            <a:stretch>
              <a:fillRect l="0" t="0" r="0" b="0"/>
            </a:stretch>
          </a:blipFill>
        </p:spPr>
      </p:sp>
      <p:sp>
        <p:nvSpPr>
          <p:cNvPr name="Freeform 9" id="9"/>
          <p:cNvSpPr/>
          <p:nvPr/>
        </p:nvSpPr>
        <p:spPr>
          <a:xfrm flipH="false" flipV="false" rot="0">
            <a:off x="3742799" y="2290272"/>
            <a:ext cx="2411090" cy="1818071"/>
          </a:xfrm>
          <a:custGeom>
            <a:avLst/>
            <a:gdLst/>
            <a:ahLst/>
            <a:cxnLst/>
            <a:rect r="r" b="b" t="t" l="l"/>
            <a:pathLst>
              <a:path h="1818071" w="2411090">
                <a:moveTo>
                  <a:pt x="0" y="0"/>
                </a:moveTo>
                <a:lnTo>
                  <a:pt x="2411090" y="0"/>
                </a:lnTo>
                <a:lnTo>
                  <a:pt x="2411090" y="1818072"/>
                </a:lnTo>
                <a:lnTo>
                  <a:pt x="0" y="1818072"/>
                </a:lnTo>
                <a:lnTo>
                  <a:pt x="0" y="0"/>
                </a:lnTo>
                <a:close/>
              </a:path>
            </a:pathLst>
          </a:custGeom>
          <a:blipFill>
            <a:blip r:embed="rId4"/>
            <a:stretch>
              <a:fillRect l="0" t="0" r="0" b="-44368"/>
            </a:stretch>
          </a:blipFill>
        </p:spPr>
      </p:sp>
      <p:sp>
        <p:nvSpPr>
          <p:cNvPr name="Freeform 10" id="10"/>
          <p:cNvSpPr/>
          <p:nvPr/>
        </p:nvSpPr>
        <p:spPr>
          <a:xfrm flipH="false" flipV="false" rot="0">
            <a:off x="7323818" y="2409367"/>
            <a:ext cx="2411784" cy="1254128"/>
          </a:xfrm>
          <a:custGeom>
            <a:avLst/>
            <a:gdLst/>
            <a:ahLst/>
            <a:cxnLst/>
            <a:rect r="r" b="b" t="t" l="l"/>
            <a:pathLst>
              <a:path h="1254128" w="2411784">
                <a:moveTo>
                  <a:pt x="0" y="0"/>
                </a:moveTo>
                <a:lnTo>
                  <a:pt x="2411784" y="0"/>
                </a:lnTo>
                <a:lnTo>
                  <a:pt x="2411784" y="1254128"/>
                </a:lnTo>
                <a:lnTo>
                  <a:pt x="0" y="1254128"/>
                </a:lnTo>
                <a:lnTo>
                  <a:pt x="0" y="0"/>
                </a:lnTo>
                <a:close/>
              </a:path>
            </a:pathLst>
          </a:custGeom>
          <a:blipFill>
            <a:blip r:embed="rId5"/>
            <a:stretch>
              <a:fillRect l="0" t="0" r="0" b="0"/>
            </a:stretch>
          </a:blipFill>
        </p:spPr>
      </p:sp>
      <p:sp>
        <p:nvSpPr>
          <p:cNvPr name="Freeform 11" id="11"/>
          <p:cNvSpPr/>
          <p:nvPr/>
        </p:nvSpPr>
        <p:spPr>
          <a:xfrm flipH="false" flipV="false" rot="0">
            <a:off x="10712990" y="2816873"/>
            <a:ext cx="3256238" cy="846622"/>
          </a:xfrm>
          <a:custGeom>
            <a:avLst/>
            <a:gdLst/>
            <a:ahLst/>
            <a:cxnLst/>
            <a:rect r="r" b="b" t="t" l="l"/>
            <a:pathLst>
              <a:path h="846622" w="3256238">
                <a:moveTo>
                  <a:pt x="0" y="0"/>
                </a:moveTo>
                <a:lnTo>
                  <a:pt x="3256239" y="0"/>
                </a:lnTo>
                <a:lnTo>
                  <a:pt x="3256239" y="846622"/>
                </a:lnTo>
                <a:lnTo>
                  <a:pt x="0" y="846622"/>
                </a:lnTo>
                <a:lnTo>
                  <a:pt x="0" y="0"/>
                </a:lnTo>
                <a:close/>
              </a:path>
            </a:pathLst>
          </a:custGeom>
          <a:blipFill>
            <a:blip r:embed="rId6"/>
            <a:stretch>
              <a:fillRect l="0" t="0" r="0" b="0"/>
            </a:stretch>
          </a:blipFill>
        </p:spPr>
      </p:sp>
      <p:sp>
        <p:nvSpPr>
          <p:cNvPr name="Freeform 12" id="12"/>
          <p:cNvSpPr/>
          <p:nvPr/>
        </p:nvSpPr>
        <p:spPr>
          <a:xfrm flipH="false" flipV="false" rot="0">
            <a:off x="14767774" y="2120948"/>
            <a:ext cx="1713942" cy="1542547"/>
          </a:xfrm>
          <a:custGeom>
            <a:avLst/>
            <a:gdLst/>
            <a:ahLst/>
            <a:cxnLst/>
            <a:rect r="r" b="b" t="t" l="l"/>
            <a:pathLst>
              <a:path h="1542547" w="1713942">
                <a:moveTo>
                  <a:pt x="0" y="0"/>
                </a:moveTo>
                <a:lnTo>
                  <a:pt x="1713942" y="0"/>
                </a:lnTo>
                <a:lnTo>
                  <a:pt x="1713942" y="1542547"/>
                </a:lnTo>
                <a:lnTo>
                  <a:pt x="0" y="1542547"/>
                </a:lnTo>
                <a:lnTo>
                  <a:pt x="0" y="0"/>
                </a:lnTo>
                <a:close/>
              </a:path>
            </a:pathLst>
          </a:custGeom>
          <a:blipFill>
            <a:blip r:embed="rId7"/>
            <a:stretch>
              <a:fillRect l="0" t="0" r="0" b="0"/>
            </a:stretch>
          </a:blipFill>
        </p:spPr>
      </p:sp>
      <p:sp>
        <p:nvSpPr>
          <p:cNvPr name="Freeform 13" id="13"/>
          <p:cNvSpPr/>
          <p:nvPr/>
        </p:nvSpPr>
        <p:spPr>
          <a:xfrm flipH="false" flipV="false" rot="0">
            <a:off x="3911644" y="5907088"/>
            <a:ext cx="3019510" cy="1698474"/>
          </a:xfrm>
          <a:custGeom>
            <a:avLst/>
            <a:gdLst/>
            <a:ahLst/>
            <a:cxnLst/>
            <a:rect r="r" b="b" t="t" l="l"/>
            <a:pathLst>
              <a:path h="1698474" w="3019510">
                <a:moveTo>
                  <a:pt x="0" y="0"/>
                </a:moveTo>
                <a:lnTo>
                  <a:pt x="3019510" y="0"/>
                </a:lnTo>
                <a:lnTo>
                  <a:pt x="3019510" y="1698474"/>
                </a:lnTo>
                <a:lnTo>
                  <a:pt x="0" y="1698474"/>
                </a:lnTo>
                <a:lnTo>
                  <a:pt x="0" y="0"/>
                </a:lnTo>
                <a:close/>
              </a:path>
            </a:pathLst>
          </a:custGeom>
          <a:blipFill>
            <a:blip r:embed="rId8"/>
            <a:stretch>
              <a:fillRect l="0" t="0" r="0" b="0"/>
            </a:stretch>
          </a:blipFill>
        </p:spPr>
      </p:sp>
      <p:sp>
        <p:nvSpPr>
          <p:cNvPr name="Freeform 14" id="14"/>
          <p:cNvSpPr/>
          <p:nvPr/>
        </p:nvSpPr>
        <p:spPr>
          <a:xfrm flipH="false" flipV="false" rot="0">
            <a:off x="11160930" y="5907088"/>
            <a:ext cx="2062467" cy="2062467"/>
          </a:xfrm>
          <a:custGeom>
            <a:avLst/>
            <a:gdLst/>
            <a:ahLst/>
            <a:cxnLst/>
            <a:rect r="r" b="b" t="t" l="l"/>
            <a:pathLst>
              <a:path h="2062467" w="2062467">
                <a:moveTo>
                  <a:pt x="0" y="0"/>
                </a:moveTo>
                <a:lnTo>
                  <a:pt x="2062467" y="0"/>
                </a:lnTo>
                <a:lnTo>
                  <a:pt x="2062467" y="2062466"/>
                </a:lnTo>
                <a:lnTo>
                  <a:pt x="0" y="2062466"/>
                </a:lnTo>
                <a:lnTo>
                  <a:pt x="0" y="0"/>
                </a:lnTo>
                <a:close/>
              </a:path>
            </a:pathLst>
          </a:custGeom>
          <a:blipFill>
            <a:blip r:embed="rId9"/>
            <a:stretch>
              <a:fillRect l="0" t="0" r="0" b="0"/>
            </a:stretch>
          </a:blipFill>
        </p:spPr>
      </p:sp>
      <p:sp>
        <p:nvSpPr>
          <p:cNvPr name="TextBox 15" id="15"/>
          <p:cNvSpPr txBox="true"/>
          <p:nvPr/>
        </p:nvSpPr>
        <p:spPr>
          <a:xfrm rot="0">
            <a:off x="301176" y="3951287"/>
            <a:ext cx="2789362" cy="230822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Tomorrow Bold"/>
                <a:ea typeface="Tomorrow Bold"/>
                <a:cs typeface="Tomorrow Bold"/>
                <a:sym typeface="Tomorrow Bold"/>
              </a:rPr>
              <a:t>Py</a:t>
            </a:r>
            <a:r>
              <a:rPr lang="en-US" b="true" sz="3000">
                <a:solidFill>
                  <a:srgbClr val="FFFFFF"/>
                </a:solidFill>
                <a:latin typeface="Tomorrow Bold"/>
                <a:ea typeface="Tomorrow Bold"/>
                <a:cs typeface="Tomorrow Bold"/>
                <a:sym typeface="Tomorrow Bold"/>
              </a:rPr>
              <a:t>thon</a:t>
            </a:r>
          </a:p>
          <a:p>
            <a:pPr algn="ctr">
              <a:lnSpc>
                <a:spcPts val="2799"/>
              </a:lnSpc>
              <a:spcBef>
                <a:spcPct val="0"/>
              </a:spcBef>
            </a:pPr>
            <a:r>
              <a:rPr lang="en-US" b="true" sz="1999">
                <a:solidFill>
                  <a:srgbClr val="FFFFFF"/>
                </a:solidFill>
                <a:latin typeface="Tomorrow Bold"/>
                <a:ea typeface="Tomorrow Bold"/>
                <a:cs typeface="Tomorrow Bold"/>
                <a:sym typeface="Tomorrow Bold"/>
              </a:rPr>
              <a:t>• </a:t>
            </a:r>
            <a:r>
              <a:rPr lang="en-US" sz="1999">
                <a:solidFill>
                  <a:srgbClr val="FFFFFF"/>
                </a:solidFill>
                <a:latin typeface="Tomorrow"/>
                <a:ea typeface="Tomorrow"/>
                <a:cs typeface="Tomorrow"/>
                <a:sym typeface="Tomorrow"/>
              </a:rPr>
              <a:t>Simulation des capteurs IoT</a:t>
            </a:r>
          </a:p>
          <a:p>
            <a:pPr algn="ctr">
              <a:lnSpc>
                <a:spcPts val="2799"/>
              </a:lnSpc>
              <a:spcBef>
                <a:spcPct val="0"/>
              </a:spcBef>
            </a:pPr>
            <a:r>
              <a:rPr lang="en-US" sz="1999">
                <a:solidFill>
                  <a:srgbClr val="FFFFFF"/>
                </a:solidFill>
                <a:latin typeface="Tomorrow"/>
                <a:ea typeface="Tomorrow"/>
                <a:cs typeface="Tomorrow"/>
                <a:sym typeface="Tomorrow"/>
              </a:rPr>
              <a:t>• Producer Kafka</a:t>
            </a:r>
          </a:p>
          <a:p>
            <a:pPr algn="ctr">
              <a:lnSpc>
                <a:spcPts val="2799"/>
              </a:lnSpc>
              <a:spcBef>
                <a:spcPct val="0"/>
              </a:spcBef>
            </a:pPr>
          </a:p>
          <a:p>
            <a:pPr algn="ctr">
              <a:lnSpc>
                <a:spcPts val="2799"/>
              </a:lnSpc>
              <a:spcBef>
                <a:spcPct val="0"/>
              </a:spcBef>
            </a:pPr>
          </a:p>
        </p:txBody>
      </p:sp>
      <p:sp>
        <p:nvSpPr>
          <p:cNvPr name="TextBox 16" id="16"/>
          <p:cNvSpPr txBox="true"/>
          <p:nvPr/>
        </p:nvSpPr>
        <p:spPr>
          <a:xfrm rot="0">
            <a:off x="3090539" y="3960812"/>
            <a:ext cx="3715610" cy="1853565"/>
          </a:xfrm>
          <a:prstGeom prst="rect">
            <a:avLst/>
          </a:prstGeom>
        </p:spPr>
        <p:txBody>
          <a:bodyPr anchor="t" rtlCol="false" tIns="0" lIns="0" bIns="0" rIns="0">
            <a:spAutoFit/>
          </a:bodyPr>
          <a:lstStyle/>
          <a:p>
            <a:pPr algn="ctr">
              <a:lnSpc>
                <a:spcPts val="3919"/>
              </a:lnSpc>
            </a:pPr>
            <a:r>
              <a:rPr lang="en-US" sz="2799" b="true">
                <a:solidFill>
                  <a:srgbClr val="FFFFFF"/>
                </a:solidFill>
                <a:latin typeface="Tomorrow Bold"/>
                <a:ea typeface="Tomorrow Bold"/>
                <a:cs typeface="Tomorrow Bold"/>
                <a:sym typeface="Tomorrow Bold"/>
              </a:rPr>
              <a:t>Apache Kafka</a:t>
            </a:r>
          </a:p>
          <a:p>
            <a:pPr algn="ctr">
              <a:lnSpc>
                <a:spcPts val="2659"/>
              </a:lnSpc>
            </a:pPr>
            <a:r>
              <a:rPr lang="en-US" sz="1899">
                <a:solidFill>
                  <a:srgbClr val="FFFFFF"/>
                </a:solidFill>
                <a:latin typeface="Tomorrow"/>
                <a:ea typeface="Tomorrow"/>
                <a:cs typeface="Tomorrow"/>
                <a:sym typeface="Tomorrow"/>
              </a:rPr>
              <a:t>• Ingestion de données en streaming</a:t>
            </a:r>
          </a:p>
          <a:p>
            <a:pPr algn="ctr">
              <a:lnSpc>
                <a:spcPts val="2659"/>
              </a:lnSpc>
              <a:spcBef>
                <a:spcPct val="0"/>
              </a:spcBef>
            </a:pPr>
            <a:r>
              <a:rPr lang="en-US" sz="1899">
                <a:solidFill>
                  <a:srgbClr val="FFFFFF"/>
                </a:solidFill>
                <a:latin typeface="Tomorrow"/>
                <a:ea typeface="Tomorrow"/>
                <a:cs typeface="Tomorrow"/>
                <a:sym typeface="Tomorrow"/>
              </a:rPr>
              <a:t>• Ges</a:t>
            </a:r>
            <a:r>
              <a:rPr lang="en-US" sz="1899">
                <a:solidFill>
                  <a:srgbClr val="FFFFFF"/>
                </a:solidFill>
                <a:latin typeface="Tomorrow"/>
                <a:ea typeface="Tomorrow"/>
                <a:cs typeface="Tomorrow"/>
                <a:sym typeface="Tomorrow"/>
              </a:rPr>
              <a:t>tion des topics et partitions</a:t>
            </a:r>
          </a:p>
          <a:p>
            <a:pPr algn="ctr">
              <a:lnSpc>
                <a:spcPts val="2799"/>
              </a:lnSpc>
              <a:spcBef>
                <a:spcPct val="0"/>
              </a:spcBef>
            </a:pPr>
          </a:p>
        </p:txBody>
      </p:sp>
      <p:sp>
        <p:nvSpPr>
          <p:cNvPr name="TextBox 17" id="17"/>
          <p:cNvSpPr txBox="true"/>
          <p:nvPr/>
        </p:nvSpPr>
        <p:spPr>
          <a:xfrm rot="0">
            <a:off x="7323818" y="3951287"/>
            <a:ext cx="2789362" cy="230822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Tomorrow Bold"/>
                <a:ea typeface="Tomorrow Bold"/>
                <a:cs typeface="Tomorrow Bold"/>
                <a:sym typeface="Tomorrow Bold"/>
              </a:rPr>
              <a:t>Apach</a:t>
            </a:r>
            <a:r>
              <a:rPr lang="en-US" b="true" sz="3000">
                <a:solidFill>
                  <a:srgbClr val="FFFFFF"/>
                </a:solidFill>
                <a:latin typeface="Tomorrow Bold"/>
                <a:ea typeface="Tomorrow Bold"/>
                <a:cs typeface="Tomorrow Bold"/>
                <a:sym typeface="Tomorrow Bold"/>
              </a:rPr>
              <a:t>e Spark </a:t>
            </a:r>
          </a:p>
          <a:p>
            <a:pPr algn="ctr">
              <a:lnSpc>
                <a:spcPts val="2799"/>
              </a:lnSpc>
              <a:spcBef>
                <a:spcPct val="0"/>
              </a:spcBef>
            </a:pPr>
            <a:r>
              <a:rPr lang="en-US" sz="1999">
                <a:solidFill>
                  <a:srgbClr val="FFFFFF"/>
                </a:solidFill>
                <a:latin typeface="Tomorrow"/>
                <a:ea typeface="Tomorrow"/>
                <a:cs typeface="Tomorrow"/>
                <a:sym typeface="Tomorrow"/>
              </a:rPr>
              <a:t>• Traitement stream/distributed</a:t>
            </a:r>
          </a:p>
          <a:p>
            <a:pPr algn="ctr">
              <a:lnSpc>
                <a:spcPts val="2799"/>
              </a:lnSpc>
              <a:spcBef>
                <a:spcPct val="0"/>
              </a:spcBef>
            </a:pPr>
            <a:r>
              <a:rPr lang="en-US" sz="1999">
                <a:solidFill>
                  <a:srgbClr val="FFFFFF"/>
                </a:solidFill>
                <a:latin typeface="Tomorrow"/>
                <a:ea typeface="Tomorrow"/>
                <a:cs typeface="Tomorrow"/>
                <a:sym typeface="Tomorrow"/>
              </a:rPr>
              <a:t>• Spark Streaming + Spark SQL</a:t>
            </a:r>
          </a:p>
          <a:p>
            <a:pPr algn="ctr">
              <a:lnSpc>
                <a:spcPts val="2799"/>
              </a:lnSpc>
              <a:spcBef>
                <a:spcPct val="0"/>
              </a:spcBef>
            </a:pPr>
          </a:p>
        </p:txBody>
      </p:sp>
      <p:sp>
        <p:nvSpPr>
          <p:cNvPr name="TextBox 18" id="18"/>
          <p:cNvSpPr txBox="true"/>
          <p:nvPr/>
        </p:nvSpPr>
        <p:spPr>
          <a:xfrm rot="0">
            <a:off x="10741830" y="3951287"/>
            <a:ext cx="3227398" cy="195580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Tomorrow Bold"/>
                <a:ea typeface="Tomorrow Bold"/>
                <a:cs typeface="Tomorrow Bold"/>
                <a:sym typeface="Tomorrow Bold"/>
              </a:rPr>
              <a:t>HDFS (Hadoop</a:t>
            </a:r>
            <a:r>
              <a:rPr lang="en-US" b="true" sz="3000">
                <a:solidFill>
                  <a:srgbClr val="FFFFFF"/>
                </a:solidFill>
                <a:latin typeface="Tomorrow Bold"/>
                <a:ea typeface="Tomorrow Bold"/>
                <a:cs typeface="Tomorrow Bold"/>
                <a:sym typeface="Tomorrow Bold"/>
              </a:rPr>
              <a:t>)</a:t>
            </a:r>
          </a:p>
          <a:p>
            <a:pPr algn="ctr">
              <a:lnSpc>
                <a:spcPts val="2799"/>
              </a:lnSpc>
            </a:pPr>
            <a:r>
              <a:rPr lang="en-US" b="true" sz="1999">
                <a:solidFill>
                  <a:srgbClr val="FFFFFF"/>
                </a:solidFill>
                <a:latin typeface="Tomorrow Bold"/>
                <a:ea typeface="Tomorrow Bold"/>
                <a:cs typeface="Tomorrow Bold"/>
                <a:sym typeface="Tomorrow Bold"/>
              </a:rPr>
              <a:t>• </a:t>
            </a:r>
            <a:r>
              <a:rPr lang="en-US" sz="1999">
                <a:solidFill>
                  <a:srgbClr val="FFFFFF"/>
                </a:solidFill>
                <a:latin typeface="Tomorrow"/>
                <a:ea typeface="Tomorrow"/>
                <a:cs typeface="Tomorrow"/>
                <a:sym typeface="Tomorrow"/>
              </a:rPr>
              <a:t>Stockage distribué</a:t>
            </a:r>
          </a:p>
          <a:p>
            <a:pPr algn="ctr">
              <a:lnSpc>
                <a:spcPts val="2799"/>
              </a:lnSpc>
            </a:pPr>
            <a:r>
              <a:rPr lang="en-US" sz="1999">
                <a:solidFill>
                  <a:srgbClr val="FFFFFF"/>
                </a:solidFill>
                <a:latin typeface="Tomorrow"/>
                <a:ea typeface="Tomorrow"/>
                <a:cs typeface="Tomorrow"/>
                <a:sym typeface="Tomorrow"/>
              </a:rPr>
              <a:t>• Gestion de grands volumes</a:t>
            </a:r>
          </a:p>
          <a:p>
            <a:pPr algn="ctr">
              <a:lnSpc>
                <a:spcPts val="2799"/>
              </a:lnSpc>
              <a:spcBef>
                <a:spcPct val="0"/>
              </a:spcBef>
            </a:pPr>
          </a:p>
        </p:txBody>
      </p:sp>
      <p:sp>
        <p:nvSpPr>
          <p:cNvPr name="TextBox 19" id="19"/>
          <p:cNvSpPr txBox="true"/>
          <p:nvPr/>
        </p:nvSpPr>
        <p:spPr>
          <a:xfrm rot="0">
            <a:off x="14230064" y="3951287"/>
            <a:ext cx="2789362" cy="230822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Tomorrow Bold"/>
                <a:ea typeface="Tomorrow Bold"/>
                <a:cs typeface="Tomorrow Bold"/>
                <a:sym typeface="Tomorrow Bold"/>
              </a:rPr>
              <a:t>Apache Hiv</a:t>
            </a:r>
            <a:r>
              <a:rPr lang="en-US" b="true" sz="3000">
                <a:solidFill>
                  <a:srgbClr val="FFFFFF"/>
                </a:solidFill>
                <a:latin typeface="Tomorrow Bold"/>
                <a:ea typeface="Tomorrow Bold"/>
                <a:cs typeface="Tomorrow Bold"/>
                <a:sym typeface="Tomorrow Bold"/>
              </a:rPr>
              <a:t>e</a:t>
            </a:r>
          </a:p>
          <a:p>
            <a:pPr algn="ctr">
              <a:lnSpc>
                <a:spcPts val="2799"/>
              </a:lnSpc>
              <a:spcBef>
                <a:spcPct val="0"/>
              </a:spcBef>
            </a:pPr>
            <a:r>
              <a:rPr lang="en-US" b="true" sz="1999">
                <a:solidFill>
                  <a:srgbClr val="FFFFFF"/>
                </a:solidFill>
                <a:latin typeface="Tomorrow Bold"/>
                <a:ea typeface="Tomorrow Bold"/>
                <a:cs typeface="Tomorrow Bold"/>
                <a:sym typeface="Tomorrow Bold"/>
              </a:rPr>
              <a:t>• </a:t>
            </a:r>
            <a:r>
              <a:rPr lang="en-US" sz="1999">
                <a:solidFill>
                  <a:srgbClr val="FFFFFF"/>
                </a:solidFill>
                <a:latin typeface="Tomorrow"/>
                <a:ea typeface="Tomorrow"/>
                <a:cs typeface="Tomorrow"/>
                <a:sym typeface="Tomorrow"/>
              </a:rPr>
              <a:t>Data Warehouse distribué</a:t>
            </a:r>
          </a:p>
          <a:p>
            <a:pPr algn="ctr">
              <a:lnSpc>
                <a:spcPts val="2799"/>
              </a:lnSpc>
              <a:spcBef>
                <a:spcPct val="0"/>
              </a:spcBef>
            </a:pPr>
            <a:r>
              <a:rPr lang="en-US" sz="1999">
                <a:solidFill>
                  <a:srgbClr val="FFFFFF"/>
                </a:solidFill>
                <a:latin typeface="Tomorrow"/>
                <a:ea typeface="Tomorrow"/>
                <a:cs typeface="Tomorrow"/>
                <a:sym typeface="Tomorrow"/>
              </a:rPr>
              <a:t>• Requêtage SQL sur HDFS</a:t>
            </a:r>
          </a:p>
          <a:p>
            <a:pPr algn="ctr">
              <a:lnSpc>
                <a:spcPts val="2799"/>
              </a:lnSpc>
              <a:spcBef>
                <a:spcPct val="0"/>
              </a:spcBef>
            </a:pPr>
          </a:p>
        </p:txBody>
      </p:sp>
      <p:sp>
        <p:nvSpPr>
          <p:cNvPr name="TextBox 20" id="20"/>
          <p:cNvSpPr txBox="true"/>
          <p:nvPr/>
        </p:nvSpPr>
        <p:spPr>
          <a:xfrm rot="0">
            <a:off x="3850916" y="7564438"/>
            <a:ext cx="3140966" cy="2308225"/>
          </a:xfrm>
          <a:prstGeom prst="rect">
            <a:avLst/>
          </a:prstGeom>
        </p:spPr>
        <p:txBody>
          <a:bodyPr anchor="t" rtlCol="false" tIns="0" lIns="0" bIns="0" rIns="0">
            <a:spAutoFit/>
          </a:bodyPr>
          <a:lstStyle/>
          <a:p>
            <a:pPr algn="ctr">
              <a:lnSpc>
                <a:spcPts val="4200"/>
              </a:lnSpc>
            </a:pPr>
            <a:r>
              <a:rPr lang="en-US" sz="3000" b="true">
                <a:solidFill>
                  <a:srgbClr val="FFFFFF"/>
                </a:solidFill>
                <a:latin typeface="Tomorrow Bold"/>
                <a:ea typeface="Tomorrow Bold"/>
                <a:cs typeface="Tomorrow Bold"/>
                <a:sym typeface="Tomorrow Bold"/>
              </a:rPr>
              <a:t>Docker</a:t>
            </a:r>
          </a:p>
          <a:p>
            <a:pPr algn="ctr">
              <a:lnSpc>
                <a:spcPts val="2799"/>
              </a:lnSpc>
            </a:pPr>
            <a:r>
              <a:rPr lang="en-US" sz="1999">
                <a:solidFill>
                  <a:srgbClr val="FFFFFF"/>
                </a:solidFill>
                <a:latin typeface="Tomorrow"/>
                <a:ea typeface="Tomorrow"/>
                <a:cs typeface="Tomorrow"/>
                <a:sym typeface="Tomorrow"/>
              </a:rPr>
              <a:t>• Conteneurisation des services</a:t>
            </a:r>
          </a:p>
          <a:p>
            <a:pPr algn="ctr">
              <a:lnSpc>
                <a:spcPts val="2799"/>
              </a:lnSpc>
              <a:spcBef>
                <a:spcPct val="0"/>
              </a:spcBef>
            </a:pPr>
            <a:r>
              <a:rPr lang="en-US" sz="1999">
                <a:solidFill>
                  <a:srgbClr val="FFFFFF"/>
                </a:solidFill>
                <a:latin typeface="Tomorrow"/>
                <a:ea typeface="Tomorrow"/>
                <a:cs typeface="Tomorrow"/>
                <a:sym typeface="Tomorrow"/>
              </a:rPr>
              <a:t>• Orches</a:t>
            </a:r>
            <a:r>
              <a:rPr lang="en-US" sz="1999">
                <a:solidFill>
                  <a:srgbClr val="FFFFFF"/>
                </a:solidFill>
                <a:latin typeface="Tomorrow"/>
                <a:ea typeface="Tomorrow"/>
                <a:cs typeface="Tomorrow"/>
                <a:sym typeface="Tomorrow"/>
              </a:rPr>
              <a:t>tration simplifiée</a:t>
            </a:r>
          </a:p>
          <a:p>
            <a:pPr algn="ctr">
              <a:lnSpc>
                <a:spcPts val="2799"/>
              </a:lnSpc>
              <a:spcBef>
                <a:spcPct val="0"/>
              </a:spcBef>
            </a:pPr>
          </a:p>
          <a:p>
            <a:pPr algn="ctr">
              <a:lnSpc>
                <a:spcPts val="2799"/>
              </a:lnSpc>
              <a:spcBef>
                <a:spcPct val="0"/>
              </a:spcBef>
            </a:pPr>
          </a:p>
        </p:txBody>
      </p:sp>
      <p:sp>
        <p:nvSpPr>
          <p:cNvPr name="TextBox 21" id="21"/>
          <p:cNvSpPr txBox="true"/>
          <p:nvPr/>
        </p:nvSpPr>
        <p:spPr>
          <a:xfrm rot="0">
            <a:off x="10797482" y="7564438"/>
            <a:ext cx="3432581" cy="1955800"/>
          </a:xfrm>
          <a:prstGeom prst="rect">
            <a:avLst/>
          </a:prstGeom>
        </p:spPr>
        <p:txBody>
          <a:bodyPr anchor="t" rtlCol="false" tIns="0" lIns="0" bIns="0" rIns="0">
            <a:spAutoFit/>
          </a:bodyPr>
          <a:lstStyle/>
          <a:p>
            <a:pPr algn="ctr">
              <a:lnSpc>
                <a:spcPts val="4200"/>
              </a:lnSpc>
            </a:pPr>
            <a:r>
              <a:rPr lang="en-US" sz="3000" b="true">
                <a:solidFill>
                  <a:srgbClr val="FFFFFF"/>
                </a:solidFill>
                <a:latin typeface="Tomorrow Bold"/>
                <a:ea typeface="Tomorrow Bold"/>
                <a:cs typeface="Tomorrow Bold"/>
                <a:sym typeface="Tomorrow Bold"/>
              </a:rPr>
              <a:t>Format Parquet</a:t>
            </a:r>
          </a:p>
          <a:p>
            <a:pPr algn="ctr">
              <a:lnSpc>
                <a:spcPts val="2799"/>
              </a:lnSpc>
            </a:pPr>
            <a:r>
              <a:rPr lang="en-US" sz="1999">
                <a:solidFill>
                  <a:srgbClr val="FFFFFF"/>
                </a:solidFill>
                <a:latin typeface="Tomorrow"/>
                <a:ea typeface="Tomorrow"/>
                <a:cs typeface="Tomorrow"/>
                <a:sym typeface="Tomorrow"/>
              </a:rPr>
              <a:t>• •Optimisé pour l'analytique</a:t>
            </a:r>
          </a:p>
          <a:p>
            <a:pPr algn="ctr">
              <a:lnSpc>
                <a:spcPts val="2799"/>
              </a:lnSpc>
              <a:spcBef>
                <a:spcPct val="0"/>
              </a:spcBef>
            </a:pPr>
            <a:r>
              <a:rPr lang="en-US" sz="1999">
                <a:solidFill>
                  <a:srgbClr val="FFFFFF"/>
                </a:solidFill>
                <a:latin typeface="Tomorrow"/>
                <a:ea typeface="Tomorrow"/>
                <a:cs typeface="Tomorrow"/>
                <a:sym typeface="Tomorrow"/>
              </a:rPr>
              <a:t>• Compress</a:t>
            </a:r>
            <a:r>
              <a:rPr lang="en-US" sz="1999">
                <a:solidFill>
                  <a:srgbClr val="FFFFFF"/>
                </a:solidFill>
                <a:latin typeface="Tomorrow"/>
                <a:ea typeface="Tomorrow"/>
                <a:cs typeface="Tomorrow"/>
                <a:sym typeface="Tomorrow"/>
              </a:rPr>
              <a:t>ion et colonnes</a:t>
            </a:r>
          </a:p>
          <a:p>
            <a:pPr algn="ctr">
              <a:lnSpc>
                <a:spcPts val="2799"/>
              </a:lnSpc>
              <a:spcBef>
                <a:spcPct val="0"/>
              </a:spcBef>
            </a:pPr>
          </a:p>
          <a:p>
            <a:pPr algn="ctr">
              <a:lnSpc>
                <a:spcPts val="279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DAG5ddDef-8</dc:identifier>
  <dcterms:modified xsi:type="dcterms:W3CDTF">2011-08-01T06:04:30Z</dcterms:modified>
  <cp:revision>1</cp:revision>
  <dc:title>Présentation</dc:title>
</cp:coreProperties>
</file>